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  <p:sldMasterId id="2147485871" r:id="rId2"/>
  </p:sldMasterIdLst>
  <p:notesMasterIdLst>
    <p:notesMasterId r:id="rId383"/>
  </p:notesMasterIdLst>
  <p:handoutMasterIdLst>
    <p:handoutMasterId r:id="rId384"/>
  </p:handoutMasterIdLst>
  <p:sldIdLst>
    <p:sldId id="1651" r:id="rId3"/>
    <p:sldId id="1810" r:id="rId4"/>
    <p:sldId id="2278" r:id="rId5"/>
    <p:sldId id="2144" r:id="rId6"/>
    <p:sldId id="2287" r:id="rId7"/>
    <p:sldId id="2280" r:id="rId8"/>
    <p:sldId id="2146" r:id="rId9"/>
    <p:sldId id="2147" r:id="rId10"/>
    <p:sldId id="2288" r:id="rId11"/>
    <p:sldId id="2289" r:id="rId12"/>
    <p:sldId id="2290" r:id="rId13"/>
    <p:sldId id="2291" r:id="rId14"/>
    <p:sldId id="2292" r:id="rId15"/>
    <p:sldId id="2293" r:id="rId16"/>
    <p:sldId id="2294" r:id="rId17"/>
    <p:sldId id="2295" r:id="rId18"/>
    <p:sldId id="2296" r:id="rId19"/>
    <p:sldId id="2297" r:id="rId20"/>
    <p:sldId id="2298" r:id="rId21"/>
    <p:sldId id="1825" r:id="rId22"/>
    <p:sldId id="2299" r:id="rId23"/>
    <p:sldId id="2300" r:id="rId24"/>
    <p:sldId id="2301" r:id="rId25"/>
    <p:sldId id="2161" r:id="rId26"/>
    <p:sldId id="1833" r:id="rId27"/>
    <p:sldId id="1834" r:id="rId28"/>
    <p:sldId id="1835" r:id="rId29"/>
    <p:sldId id="1836" r:id="rId30"/>
    <p:sldId id="1837" r:id="rId31"/>
    <p:sldId id="1838" r:id="rId32"/>
    <p:sldId id="1839" r:id="rId33"/>
    <p:sldId id="1840" r:id="rId34"/>
    <p:sldId id="1841" r:id="rId35"/>
    <p:sldId id="1842" r:id="rId36"/>
    <p:sldId id="1843" r:id="rId37"/>
    <p:sldId id="1844" r:id="rId38"/>
    <p:sldId id="1845" r:id="rId39"/>
    <p:sldId id="2162" r:id="rId40"/>
    <p:sldId id="1847" r:id="rId41"/>
    <p:sldId id="2163" r:id="rId42"/>
    <p:sldId id="2164" r:id="rId43"/>
    <p:sldId id="2165" r:id="rId44"/>
    <p:sldId id="2166" r:id="rId45"/>
    <p:sldId id="2167" r:id="rId46"/>
    <p:sldId id="2168" r:id="rId47"/>
    <p:sldId id="2169" r:id="rId48"/>
    <p:sldId id="2170" r:id="rId49"/>
    <p:sldId id="2171" r:id="rId50"/>
    <p:sldId id="2172" r:id="rId51"/>
    <p:sldId id="2173" r:id="rId52"/>
    <p:sldId id="2174" r:id="rId53"/>
    <p:sldId id="2175" r:id="rId54"/>
    <p:sldId id="2176" r:id="rId55"/>
    <p:sldId id="2177" r:id="rId56"/>
    <p:sldId id="1863" r:id="rId57"/>
    <p:sldId id="2178" r:id="rId58"/>
    <p:sldId id="1865" r:id="rId59"/>
    <p:sldId id="2179" r:id="rId60"/>
    <p:sldId id="1867" r:id="rId61"/>
    <p:sldId id="2180" r:id="rId62"/>
    <p:sldId id="2181" r:id="rId63"/>
    <p:sldId id="2182" r:id="rId64"/>
    <p:sldId id="2183" r:id="rId65"/>
    <p:sldId id="2184" r:id="rId66"/>
    <p:sldId id="1873" r:id="rId67"/>
    <p:sldId id="2185" r:id="rId68"/>
    <p:sldId id="2186" r:id="rId69"/>
    <p:sldId id="2187" r:id="rId70"/>
    <p:sldId id="2215" r:id="rId71"/>
    <p:sldId id="2216" r:id="rId72"/>
    <p:sldId id="2217" r:id="rId73"/>
    <p:sldId id="2218" r:id="rId74"/>
    <p:sldId id="2219" r:id="rId75"/>
    <p:sldId id="2281" r:id="rId76"/>
    <p:sldId id="2220" r:id="rId77"/>
    <p:sldId id="2221" r:id="rId78"/>
    <p:sldId id="2222" r:id="rId79"/>
    <p:sldId id="2223" r:id="rId80"/>
    <p:sldId id="2224" r:id="rId81"/>
    <p:sldId id="2225" r:id="rId82"/>
    <p:sldId id="2226" r:id="rId83"/>
    <p:sldId id="2227" r:id="rId84"/>
    <p:sldId id="2228" r:id="rId85"/>
    <p:sldId id="2229" r:id="rId86"/>
    <p:sldId id="2230" r:id="rId87"/>
    <p:sldId id="2231" r:id="rId88"/>
    <p:sldId id="2232" r:id="rId89"/>
    <p:sldId id="2233" r:id="rId90"/>
    <p:sldId id="2234" r:id="rId91"/>
    <p:sldId id="2235" r:id="rId92"/>
    <p:sldId id="2236" r:id="rId93"/>
    <p:sldId id="2237" r:id="rId94"/>
    <p:sldId id="2238" r:id="rId95"/>
    <p:sldId id="2239" r:id="rId96"/>
    <p:sldId id="2240" r:id="rId97"/>
    <p:sldId id="2241" r:id="rId98"/>
    <p:sldId id="2242" r:id="rId99"/>
    <p:sldId id="2243" r:id="rId100"/>
    <p:sldId id="2244" r:id="rId101"/>
    <p:sldId id="2245" r:id="rId102"/>
    <p:sldId id="2246" r:id="rId103"/>
    <p:sldId id="2247" r:id="rId104"/>
    <p:sldId id="2248" r:id="rId105"/>
    <p:sldId id="2249" r:id="rId106"/>
    <p:sldId id="2250" r:id="rId107"/>
    <p:sldId id="2251" r:id="rId108"/>
    <p:sldId id="2252" r:id="rId109"/>
    <p:sldId id="2253" r:id="rId110"/>
    <p:sldId id="2254" r:id="rId111"/>
    <p:sldId id="2255" r:id="rId112"/>
    <p:sldId id="2256" r:id="rId113"/>
    <p:sldId id="2257" r:id="rId114"/>
    <p:sldId id="2258" r:id="rId115"/>
    <p:sldId id="2259" r:id="rId116"/>
    <p:sldId id="2260" r:id="rId117"/>
    <p:sldId id="2261" r:id="rId118"/>
    <p:sldId id="2262" r:id="rId119"/>
    <p:sldId id="2263" r:id="rId120"/>
    <p:sldId id="2264" r:id="rId121"/>
    <p:sldId id="2265" r:id="rId122"/>
    <p:sldId id="1985" r:id="rId123"/>
    <p:sldId id="1986" r:id="rId124"/>
    <p:sldId id="1987" r:id="rId125"/>
    <p:sldId id="2266" r:id="rId126"/>
    <p:sldId id="2271" r:id="rId127"/>
    <p:sldId id="2272" r:id="rId128"/>
    <p:sldId id="2273" r:id="rId129"/>
    <p:sldId id="2276" r:id="rId130"/>
    <p:sldId id="1412" r:id="rId131"/>
    <p:sldId id="271" r:id="rId132"/>
    <p:sldId id="272" r:id="rId133"/>
    <p:sldId id="273" r:id="rId134"/>
    <p:sldId id="274" r:id="rId135"/>
    <p:sldId id="1675" r:id="rId136"/>
    <p:sldId id="2282" r:id="rId137"/>
    <p:sldId id="1813" r:id="rId138"/>
    <p:sldId id="1815" r:id="rId139"/>
    <p:sldId id="1816" r:id="rId140"/>
    <p:sldId id="1817" r:id="rId141"/>
    <p:sldId id="1818" r:id="rId142"/>
    <p:sldId id="1819" r:id="rId143"/>
    <p:sldId id="1820" r:id="rId144"/>
    <p:sldId id="1821" r:id="rId145"/>
    <p:sldId id="1822" r:id="rId146"/>
    <p:sldId id="1823" r:id="rId147"/>
    <p:sldId id="1824" r:id="rId148"/>
    <p:sldId id="1826" r:id="rId149"/>
    <p:sldId id="1894" r:id="rId150"/>
    <p:sldId id="1893" r:id="rId151"/>
    <p:sldId id="1890" r:id="rId152"/>
    <p:sldId id="1832" r:id="rId153"/>
    <p:sldId id="1906" r:id="rId154"/>
    <p:sldId id="1904" r:id="rId155"/>
    <p:sldId id="1903" r:id="rId156"/>
    <p:sldId id="1901" r:id="rId157"/>
    <p:sldId id="1900" r:id="rId158"/>
    <p:sldId id="1898" r:id="rId159"/>
    <p:sldId id="1896" r:id="rId160"/>
    <p:sldId id="1846" r:id="rId161"/>
    <p:sldId id="1908" r:id="rId162"/>
    <p:sldId id="1909" r:id="rId163"/>
    <p:sldId id="1910" r:id="rId164"/>
    <p:sldId id="1911" r:id="rId165"/>
    <p:sldId id="1912" r:id="rId166"/>
    <p:sldId id="1913" r:id="rId167"/>
    <p:sldId id="1914" r:id="rId168"/>
    <p:sldId id="1915" r:id="rId169"/>
    <p:sldId id="1916" r:id="rId170"/>
    <p:sldId id="1917" r:id="rId171"/>
    <p:sldId id="1918" r:id="rId172"/>
    <p:sldId id="1919" r:id="rId173"/>
    <p:sldId id="1920" r:id="rId174"/>
    <p:sldId id="1921" r:id="rId175"/>
    <p:sldId id="1922" r:id="rId176"/>
    <p:sldId id="1923" r:id="rId177"/>
    <p:sldId id="1924" r:id="rId178"/>
    <p:sldId id="1925" r:id="rId179"/>
    <p:sldId id="1926" r:id="rId180"/>
    <p:sldId id="1927" r:id="rId181"/>
    <p:sldId id="1928" r:id="rId182"/>
    <p:sldId id="1929" r:id="rId183"/>
    <p:sldId id="1930" r:id="rId184"/>
    <p:sldId id="1931" r:id="rId185"/>
    <p:sldId id="1932" r:id="rId186"/>
    <p:sldId id="1933" r:id="rId187"/>
    <p:sldId id="1934" r:id="rId188"/>
    <p:sldId id="1935" r:id="rId189"/>
    <p:sldId id="1936" r:id="rId190"/>
    <p:sldId id="1937" r:id="rId191"/>
    <p:sldId id="1938" r:id="rId192"/>
    <p:sldId id="1939" r:id="rId193"/>
    <p:sldId id="1940" r:id="rId194"/>
    <p:sldId id="1941" r:id="rId195"/>
    <p:sldId id="1942" r:id="rId196"/>
    <p:sldId id="1943" r:id="rId197"/>
    <p:sldId id="1944" r:id="rId198"/>
    <p:sldId id="1945" r:id="rId199"/>
    <p:sldId id="1946" r:id="rId200"/>
    <p:sldId id="1947" r:id="rId201"/>
    <p:sldId id="1948" r:id="rId202"/>
    <p:sldId id="1949" r:id="rId203"/>
    <p:sldId id="1950" r:id="rId204"/>
    <p:sldId id="1951" r:id="rId205"/>
    <p:sldId id="1952" r:id="rId206"/>
    <p:sldId id="1854" r:id="rId207"/>
    <p:sldId id="1855" r:id="rId208"/>
    <p:sldId id="1856" r:id="rId209"/>
    <p:sldId id="1857" r:id="rId210"/>
    <p:sldId id="1860" r:id="rId211"/>
    <p:sldId id="1861" r:id="rId212"/>
    <p:sldId id="1961" r:id="rId213"/>
    <p:sldId id="1862" r:id="rId214"/>
    <p:sldId id="1864" r:id="rId215"/>
    <p:sldId id="2093" r:id="rId216"/>
    <p:sldId id="1866" r:id="rId217"/>
    <p:sldId id="2094" r:id="rId218"/>
    <p:sldId id="1868" r:id="rId219"/>
    <p:sldId id="2095" r:id="rId220"/>
    <p:sldId id="1869" r:id="rId221"/>
    <p:sldId id="1870" r:id="rId222"/>
    <p:sldId id="1874" r:id="rId223"/>
    <p:sldId id="1875" r:id="rId224"/>
    <p:sldId id="1876" r:id="rId225"/>
    <p:sldId id="1877" r:id="rId226"/>
    <p:sldId id="1878" r:id="rId227"/>
    <p:sldId id="1879" r:id="rId228"/>
    <p:sldId id="1880" r:id="rId229"/>
    <p:sldId id="1960" r:id="rId230"/>
    <p:sldId id="1958" r:id="rId231"/>
    <p:sldId id="1957" r:id="rId232"/>
    <p:sldId id="1881" r:id="rId233"/>
    <p:sldId id="1955" r:id="rId234"/>
    <p:sldId id="1882" r:id="rId235"/>
    <p:sldId id="1883" r:id="rId236"/>
    <p:sldId id="1884" r:id="rId237"/>
    <p:sldId id="1885" r:id="rId238"/>
    <p:sldId id="1886" r:id="rId239"/>
    <p:sldId id="1887" r:id="rId240"/>
    <p:sldId id="2283" r:id="rId241"/>
    <p:sldId id="1962" r:id="rId242"/>
    <p:sldId id="1963" r:id="rId243"/>
    <p:sldId id="1964" r:id="rId244"/>
    <p:sldId id="1965" r:id="rId245"/>
    <p:sldId id="1966" r:id="rId246"/>
    <p:sldId id="1967" r:id="rId247"/>
    <p:sldId id="1968" r:id="rId248"/>
    <p:sldId id="1969" r:id="rId249"/>
    <p:sldId id="1971" r:id="rId250"/>
    <p:sldId id="1972" r:id="rId251"/>
    <p:sldId id="1973" r:id="rId252"/>
    <p:sldId id="1974" r:id="rId253"/>
    <p:sldId id="1975" r:id="rId254"/>
    <p:sldId id="1976" r:id="rId255"/>
    <p:sldId id="1977" r:id="rId256"/>
    <p:sldId id="1978" r:id="rId257"/>
    <p:sldId id="1979" r:id="rId258"/>
    <p:sldId id="1980" r:id="rId259"/>
    <p:sldId id="1981" r:id="rId260"/>
    <p:sldId id="1982" r:id="rId261"/>
    <p:sldId id="1983" r:id="rId262"/>
    <p:sldId id="1984" r:id="rId263"/>
    <p:sldId id="1988" r:id="rId264"/>
    <p:sldId id="1999" r:id="rId265"/>
    <p:sldId id="2000" r:id="rId266"/>
    <p:sldId id="2001" r:id="rId267"/>
    <p:sldId id="2002" r:id="rId268"/>
    <p:sldId id="2003" r:id="rId269"/>
    <p:sldId id="2004" r:id="rId270"/>
    <p:sldId id="2005" r:id="rId271"/>
    <p:sldId id="2006" r:id="rId272"/>
    <p:sldId id="2007" r:id="rId273"/>
    <p:sldId id="2008" r:id="rId274"/>
    <p:sldId id="2009" r:id="rId275"/>
    <p:sldId id="2010" r:id="rId276"/>
    <p:sldId id="2011" r:id="rId277"/>
    <p:sldId id="2012" r:id="rId278"/>
    <p:sldId id="2013" r:id="rId279"/>
    <p:sldId id="2014" r:id="rId280"/>
    <p:sldId id="2015" r:id="rId281"/>
    <p:sldId id="2016" r:id="rId282"/>
    <p:sldId id="2017" r:id="rId283"/>
    <p:sldId id="2018" r:id="rId284"/>
    <p:sldId id="2019" r:id="rId285"/>
    <p:sldId id="2020" r:id="rId286"/>
    <p:sldId id="2285" r:id="rId287"/>
    <p:sldId id="2139" r:id="rId288"/>
    <p:sldId id="2140" r:id="rId289"/>
    <p:sldId id="1995" r:id="rId290"/>
    <p:sldId id="1996" r:id="rId291"/>
    <p:sldId id="1997" r:id="rId292"/>
    <p:sldId id="1998" r:id="rId293"/>
    <p:sldId id="2284" r:id="rId294"/>
    <p:sldId id="2022" r:id="rId295"/>
    <p:sldId id="2023" r:id="rId296"/>
    <p:sldId id="2024" r:id="rId297"/>
    <p:sldId id="2025" r:id="rId298"/>
    <p:sldId id="2106" r:id="rId299"/>
    <p:sldId id="2105" r:id="rId300"/>
    <p:sldId id="2104" r:id="rId301"/>
    <p:sldId id="2029" r:id="rId302"/>
    <p:sldId id="2030" r:id="rId303"/>
    <p:sldId id="2031" r:id="rId304"/>
    <p:sldId id="2032" r:id="rId305"/>
    <p:sldId id="2033" r:id="rId306"/>
    <p:sldId id="2034" r:id="rId307"/>
    <p:sldId id="2035" r:id="rId308"/>
    <p:sldId id="2036" r:id="rId309"/>
    <p:sldId id="2108" r:id="rId310"/>
    <p:sldId id="2107" r:id="rId311"/>
    <p:sldId id="2039" r:id="rId312"/>
    <p:sldId id="2141" r:id="rId313"/>
    <p:sldId id="2040" r:id="rId314"/>
    <p:sldId id="2109" r:id="rId315"/>
    <p:sldId id="2110" r:id="rId316"/>
    <p:sldId id="2042" r:id="rId317"/>
    <p:sldId id="2043" r:id="rId318"/>
    <p:sldId id="2044" r:id="rId319"/>
    <p:sldId id="2111" r:id="rId320"/>
    <p:sldId id="2112" r:id="rId321"/>
    <p:sldId id="2113" r:id="rId322"/>
    <p:sldId id="2114" r:id="rId323"/>
    <p:sldId id="2115" r:id="rId324"/>
    <p:sldId id="2116" r:id="rId325"/>
    <p:sldId id="2117" r:id="rId326"/>
    <p:sldId id="2118" r:id="rId327"/>
    <p:sldId id="2119" r:id="rId328"/>
    <p:sldId id="2120" r:id="rId329"/>
    <p:sldId id="2121" r:id="rId330"/>
    <p:sldId id="2122" r:id="rId331"/>
    <p:sldId id="2050" r:id="rId332"/>
    <p:sldId id="2051" r:id="rId333"/>
    <p:sldId id="2052" r:id="rId334"/>
    <p:sldId id="2053" r:id="rId335"/>
    <p:sldId id="2123" r:id="rId336"/>
    <p:sldId id="2124" r:id="rId337"/>
    <p:sldId id="2125" r:id="rId338"/>
    <p:sldId id="2126" r:id="rId339"/>
    <p:sldId id="2127" r:id="rId340"/>
    <p:sldId id="2128" r:id="rId341"/>
    <p:sldId id="2129" r:id="rId342"/>
    <p:sldId id="2130" r:id="rId343"/>
    <p:sldId id="2131" r:id="rId344"/>
    <p:sldId id="2132" r:id="rId345"/>
    <p:sldId id="2133" r:id="rId346"/>
    <p:sldId id="2134" r:id="rId347"/>
    <p:sldId id="2135" r:id="rId348"/>
    <p:sldId id="2096" r:id="rId349"/>
    <p:sldId id="2097" r:id="rId350"/>
    <p:sldId id="2098" r:id="rId351"/>
    <p:sldId id="2099" r:id="rId352"/>
    <p:sldId id="2100" r:id="rId353"/>
    <p:sldId id="2101" r:id="rId354"/>
    <p:sldId id="2102" r:id="rId355"/>
    <p:sldId id="2103" r:id="rId356"/>
    <p:sldId id="2286" r:id="rId357"/>
    <p:sldId id="2060" r:id="rId358"/>
    <p:sldId id="2061" r:id="rId359"/>
    <p:sldId id="2062" r:id="rId360"/>
    <p:sldId id="2063" r:id="rId361"/>
    <p:sldId id="2064" r:id="rId362"/>
    <p:sldId id="2065" r:id="rId363"/>
    <p:sldId id="2066" r:id="rId364"/>
    <p:sldId id="2067" r:id="rId365"/>
    <p:sldId id="2138" r:id="rId366"/>
    <p:sldId id="2069" r:id="rId367"/>
    <p:sldId id="2070" r:id="rId368"/>
    <p:sldId id="2071" r:id="rId369"/>
    <p:sldId id="2072" r:id="rId370"/>
    <p:sldId id="2073" r:id="rId371"/>
    <p:sldId id="2074" r:id="rId372"/>
    <p:sldId id="2075" r:id="rId373"/>
    <p:sldId id="2076" r:id="rId374"/>
    <p:sldId id="2077" r:id="rId375"/>
    <p:sldId id="2078" r:id="rId376"/>
    <p:sldId id="2136" r:id="rId377"/>
    <p:sldId id="2137" r:id="rId378"/>
    <p:sldId id="2081" r:id="rId379"/>
    <p:sldId id="2082" r:id="rId380"/>
    <p:sldId id="2083" r:id="rId381"/>
    <p:sldId id="1450" r:id="rId382"/>
  </p:sldIdLst>
  <p:sldSz cx="9144000" cy="6858000" type="screen4x3"/>
  <p:notesSz cx="7315200" cy="9601200"/>
  <p:custDataLst>
    <p:tags r:id="rId385"/>
  </p:custDataLst>
  <p:defaultTextStyle>
    <a:defPPr>
      <a:defRPr lang="ko-KR"/>
    </a:defPPr>
    <a:lvl1pPr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ngxin Tong" initials="YT" lastIdx="1" clrIdx="0">
    <p:extLst>
      <p:ext uri="{19B8F6BF-5375-455C-9EA6-DF929625EA0E}">
        <p15:presenceInfo xmlns:p15="http://schemas.microsoft.com/office/powerpoint/2012/main" userId="7b901e045d8063a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FF99FF"/>
    <a:srgbClr val="262686"/>
    <a:srgbClr val="FF3300"/>
    <a:srgbClr val="E9E9F3"/>
    <a:srgbClr val="33CC33"/>
    <a:srgbClr val="FFFF66"/>
    <a:srgbClr val="B9251B"/>
    <a:srgbClr val="9C3C1A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1" autoAdjust="0"/>
    <p:restoredTop sz="96233" autoAdjust="0"/>
  </p:normalViewPr>
  <p:slideViewPr>
    <p:cSldViewPr>
      <p:cViewPr varScale="1">
        <p:scale>
          <a:sx n="63" d="100"/>
          <a:sy n="63" d="100"/>
        </p:scale>
        <p:origin x="1239" y="51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5886"/>
    </p:cViewPr>
  </p:sorterViewPr>
  <p:notesViewPr>
    <p:cSldViewPr>
      <p:cViewPr varScale="1">
        <p:scale>
          <a:sx n="80" d="100"/>
          <a:sy n="80" d="100"/>
        </p:scale>
        <p:origin x="3888" y="96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324" Type="http://schemas.openxmlformats.org/officeDocument/2006/relationships/slide" Target="slides/slide322.xml"/><Relationship Id="rId345" Type="http://schemas.openxmlformats.org/officeDocument/2006/relationships/slide" Target="slides/slide343.xml"/><Relationship Id="rId366" Type="http://schemas.openxmlformats.org/officeDocument/2006/relationships/slide" Target="slides/slide364.xml"/><Relationship Id="rId387" Type="http://schemas.openxmlformats.org/officeDocument/2006/relationships/presProps" Target="presProps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68" Type="http://schemas.openxmlformats.org/officeDocument/2006/relationships/slide" Target="slides/slide266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35" Type="http://schemas.openxmlformats.org/officeDocument/2006/relationships/slide" Target="slides/slide333.xml"/><Relationship Id="rId356" Type="http://schemas.openxmlformats.org/officeDocument/2006/relationships/slide" Target="slides/slide354.xml"/><Relationship Id="rId377" Type="http://schemas.openxmlformats.org/officeDocument/2006/relationships/slide" Target="slides/slide375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slide" Target="slides/slide256.xml"/><Relationship Id="rId279" Type="http://schemas.openxmlformats.org/officeDocument/2006/relationships/slide" Target="slides/slide277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25" Type="http://schemas.openxmlformats.org/officeDocument/2006/relationships/slide" Target="slides/slide323.xml"/><Relationship Id="rId346" Type="http://schemas.openxmlformats.org/officeDocument/2006/relationships/slide" Target="slides/slide344.xml"/><Relationship Id="rId367" Type="http://schemas.openxmlformats.org/officeDocument/2006/relationships/slide" Target="slides/slide365.xml"/><Relationship Id="rId388" Type="http://schemas.openxmlformats.org/officeDocument/2006/relationships/viewProps" Target="viewProps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269" Type="http://schemas.openxmlformats.org/officeDocument/2006/relationships/slide" Target="slides/slide267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15" Type="http://schemas.openxmlformats.org/officeDocument/2006/relationships/slide" Target="slides/slide313.xml"/><Relationship Id="rId336" Type="http://schemas.openxmlformats.org/officeDocument/2006/relationships/slide" Target="slides/slide334.xml"/><Relationship Id="rId357" Type="http://schemas.openxmlformats.org/officeDocument/2006/relationships/slide" Target="slides/slide355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378" Type="http://schemas.openxmlformats.org/officeDocument/2006/relationships/slide" Target="slides/slide376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26" Type="http://schemas.openxmlformats.org/officeDocument/2006/relationships/slide" Target="slides/slide324.xml"/><Relationship Id="rId347" Type="http://schemas.openxmlformats.org/officeDocument/2006/relationships/slide" Target="slides/slide345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368" Type="http://schemas.openxmlformats.org/officeDocument/2006/relationships/slide" Target="slides/slide366.xml"/><Relationship Id="rId389" Type="http://schemas.openxmlformats.org/officeDocument/2006/relationships/theme" Target="theme/theme1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281" Type="http://schemas.openxmlformats.org/officeDocument/2006/relationships/slide" Target="slides/slide279.xml"/><Relationship Id="rId316" Type="http://schemas.openxmlformats.org/officeDocument/2006/relationships/slide" Target="slides/slide314.xml"/><Relationship Id="rId337" Type="http://schemas.openxmlformats.org/officeDocument/2006/relationships/slide" Target="slides/slide335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358" Type="http://schemas.openxmlformats.org/officeDocument/2006/relationships/slide" Target="slides/slide356.xml"/><Relationship Id="rId379" Type="http://schemas.openxmlformats.org/officeDocument/2006/relationships/slide" Target="slides/slide377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390" Type="http://schemas.openxmlformats.org/officeDocument/2006/relationships/tableStyles" Target="tableStyles.xml"/><Relationship Id="rId250" Type="http://schemas.openxmlformats.org/officeDocument/2006/relationships/slide" Target="slides/slide248.xml"/><Relationship Id="rId271" Type="http://schemas.openxmlformats.org/officeDocument/2006/relationships/slide" Target="slides/slide269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348" Type="http://schemas.openxmlformats.org/officeDocument/2006/relationships/slide" Target="slides/slide346.xml"/><Relationship Id="rId369" Type="http://schemas.openxmlformats.org/officeDocument/2006/relationships/slide" Target="slides/slide367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380" Type="http://schemas.openxmlformats.org/officeDocument/2006/relationships/slide" Target="slides/slide378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17" Type="http://schemas.openxmlformats.org/officeDocument/2006/relationships/slide" Target="slides/slide315.xml"/><Relationship Id="rId338" Type="http://schemas.openxmlformats.org/officeDocument/2006/relationships/slide" Target="slides/slide336.xml"/><Relationship Id="rId359" Type="http://schemas.openxmlformats.org/officeDocument/2006/relationships/slide" Target="slides/slide357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370" Type="http://schemas.openxmlformats.org/officeDocument/2006/relationships/slide" Target="slides/slide368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28" Type="http://schemas.openxmlformats.org/officeDocument/2006/relationships/slide" Target="slides/slide326.xml"/><Relationship Id="rId349" Type="http://schemas.openxmlformats.org/officeDocument/2006/relationships/slide" Target="slides/slide347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slide" Target="slides/slide358.xml"/><Relationship Id="rId381" Type="http://schemas.openxmlformats.org/officeDocument/2006/relationships/slide" Target="slides/slide379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318" Type="http://schemas.openxmlformats.org/officeDocument/2006/relationships/slide" Target="slides/slide316.xml"/><Relationship Id="rId339" Type="http://schemas.openxmlformats.org/officeDocument/2006/relationships/slide" Target="slides/slide337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350" Type="http://schemas.openxmlformats.org/officeDocument/2006/relationships/slide" Target="slides/slide348.xml"/><Relationship Id="rId371" Type="http://schemas.openxmlformats.org/officeDocument/2006/relationships/slide" Target="slides/slide369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slide" Target="slides/slide327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361" Type="http://schemas.openxmlformats.org/officeDocument/2006/relationships/slide" Target="slides/slide359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382" Type="http://schemas.openxmlformats.org/officeDocument/2006/relationships/slide" Target="slides/slide380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slide" Target="slides/slide317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slide" Target="slides/slide328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351" Type="http://schemas.openxmlformats.org/officeDocument/2006/relationships/slide" Target="slides/slide349.xml"/><Relationship Id="rId372" Type="http://schemas.openxmlformats.org/officeDocument/2006/relationships/slide" Target="slides/slide370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slide" Target="slides/slide318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341" Type="http://schemas.openxmlformats.org/officeDocument/2006/relationships/slide" Target="slides/slide339.xml"/><Relationship Id="rId362" Type="http://schemas.openxmlformats.org/officeDocument/2006/relationships/slide" Target="slides/slide360.xml"/><Relationship Id="rId383" Type="http://schemas.openxmlformats.org/officeDocument/2006/relationships/notesMaster" Target="notesMasters/notesMaster1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slide" Target="slides/slide329.xml"/><Relationship Id="rId352" Type="http://schemas.openxmlformats.org/officeDocument/2006/relationships/slide" Target="slides/slide350.xml"/><Relationship Id="rId373" Type="http://schemas.openxmlformats.org/officeDocument/2006/relationships/slide" Target="slides/slide37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42" Type="http://schemas.openxmlformats.org/officeDocument/2006/relationships/slide" Target="slides/slide340.xml"/><Relationship Id="rId363" Type="http://schemas.openxmlformats.org/officeDocument/2006/relationships/slide" Target="slides/slide361.xml"/><Relationship Id="rId384" Type="http://schemas.openxmlformats.org/officeDocument/2006/relationships/handoutMaster" Target="handoutMasters/handoutMaster1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slide" Target="slides/slide330.xml"/><Relationship Id="rId353" Type="http://schemas.openxmlformats.org/officeDocument/2006/relationships/slide" Target="slides/slide351.xml"/><Relationship Id="rId374" Type="http://schemas.openxmlformats.org/officeDocument/2006/relationships/slide" Target="slides/slide372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slide" Target="slides/slide320.xml"/><Relationship Id="rId343" Type="http://schemas.openxmlformats.org/officeDocument/2006/relationships/slide" Target="slides/slide341.xml"/><Relationship Id="rId364" Type="http://schemas.openxmlformats.org/officeDocument/2006/relationships/slide" Target="slides/slide362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385" Type="http://schemas.openxmlformats.org/officeDocument/2006/relationships/tags" Target="tags/tag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slide" Target="slides/slide331.xml"/><Relationship Id="rId354" Type="http://schemas.openxmlformats.org/officeDocument/2006/relationships/slide" Target="slides/slide352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75" Type="http://schemas.openxmlformats.org/officeDocument/2006/relationships/slide" Target="slides/slide373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slide" Target="slides/slide321.xml"/><Relationship Id="rId344" Type="http://schemas.openxmlformats.org/officeDocument/2006/relationships/slide" Target="slides/slide342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365" Type="http://schemas.openxmlformats.org/officeDocument/2006/relationships/slide" Target="slides/slide363.xml"/><Relationship Id="rId386" Type="http://schemas.openxmlformats.org/officeDocument/2006/relationships/commentAuthors" Target="commentAuthors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55" Type="http://schemas.openxmlformats.org/officeDocument/2006/relationships/slide" Target="slides/slide353.xml"/><Relationship Id="rId376" Type="http://schemas.openxmlformats.org/officeDocument/2006/relationships/slide" Target="slides/slide374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303" Type="http://schemas.openxmlformats.org/officeDocument/2006/relationships/slide" Target="slides/slide30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fld id="{B6C503CB-6D44-47FD-A58F-462A844ED41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80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60888"/>
            <a:ext cx="585470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fld id="{46D64642-B3BC-43EF-8F5C-31ABC6FA0CCC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MS PGothic" pitchFamily="34" charset="-128"/>
        <a:cs typeface="Gulim" charset="0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39F2BB3C-212C-4497-AB7E-5AD22F93BE7E}" type="slidenum">
              <a:rPr lang="en-US" altLang="ko-KR" smtClean="0">
                <a:ea typeface="Gulim" pitchFamily="34" charset="-127"/>
              </a:rPr>
              <a:pPr>
                <a:spcBef>
                  <a:spcPct val="0"/>
                </a:spcBef>
              </a:pPr>
              <a:t>1</a:t>
            </a:fld>
            <a:endParaRPr lang="en-US" altLang="ko-KR">
              <a:ea typeface="Gulim" pitchFamily="34" charset="-127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dirty="0">
              <a:latin typeface="Gulim" pitchFamily="34" charset="-127"/>
              <a:cs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90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77EAFF36-C797-4815-92F6-A014A31FC9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6E1B718-700A-4933-A344-BE515BFD2A24}" type="slidenum">
              <a:rPr lang="zh-CN" altLang="en-US" sz="1200">
                <a:latin typeface="Times New Roman" panose="02020603050405020304" pitchFamily="18" charset="0"/>
              </a:rPr>
              <a:pPr/>
              <a:t>134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F0215130-71E8-4BCD-AF8D-561C2E09C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06248180-8AEC-42B0-A78C-7DEB3A8860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249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Gulim" charset="0"/>
                <a:ea typeface="MS PGothic" pitchFamily="34" charset="-128"/>
                <a:cs typeface="Gulim" charset="0"/>
              </a:rPr>
              <a:t>pə'rɛn</a:t>
            </a:r>
            <a:r>
              <a:rPr kumimoji="1" lang="el-GR" altLang="zh-CN" sz="1200" b="0" i="0" kern="1200" dirty="0">
                <a:solidFill>
                  <a:schemeClr val="tx1"/>
                </a:solidFill>
                <a:effectLst/>
                <a:latin typeface="Gulim" charset="0"/>
                <a:ea typeface="MS PGothic" pitchFamily="34" charset="-128"/>
                <a:cs typeface="Gulim" charset="0"/>
              </a:rPr>
              <a:t>θ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Gulim" charset="0"/>
                <a:ea typeface="MS PGothic" pitchFamily="34" charset="-128"/>
                <a:cs typeface="Gulim" charset="0"/>
              </a:rPr>
              <a:t>əsɪs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211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7134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['</a:t>
            </a:r>
            <a:r>
              <a:rPr lang="en-US" altLang="zh-CN" dirty="0" err="1"/>
              <a:t>priːdɪsesə</a:t>
            </a:r>
            <a:r>
              <a:rPr lang="en-US" altLang="zh-CN" dirty="0"/>
              <a:t>]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231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93841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380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6137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H="1">
            <a:off x="7308850" y="1066800"/>
            <a:ext cx="6350" cy="3586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ＭＳ Ｐゴシック" pitchFamily="34" charset="-128"/>
            </a:endParaRPr>
          </a:p>
        </p:txBody>
      </p:sp>
      <p:sp>
        <p:nvSpPr>
          <p:cNvPr id="5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ＭＳ Ｐゴシック" pitchFamily="34" charset="-128"/>
            </a:endParaRP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Date Placeholder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algn="ctr">
              <a:defRPr sz="1000" b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1000" smtClean="0">
                <a:solidFill>
                  <a:schemeClr val="tx1"/>
                </a:solidFill>
              </a:defRPr>
            </a:lvl1pPr>
          </a:lstStyle>
          <a:p>
            <a:fld id="{4B6BA650-A49D-4843-8459-9AF3B9AADF0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29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218692F-FFF6-4FE6-AABC-AF8830BFBD6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475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115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115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5493D9B1-7C76-4816-9518-7CFFF173313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4229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6C3AE-F8C4-E341-AC61-80581086F9A0}"/>
              </a:ext>
            </a:extLst>
          </p:cNvPr>
          <p:cNvSpPr>
            <a:spLocks noGrp="1"/>
          </p:cNvSpPr>
          <p:nvPr>
            <p:ph type="title" sz="quarter"/>
          </p:nvPr>
        </p:nvSpPr>
        <p:spPr>
          <a:xfrm>
            <a:off x="395536" y="214313"/>
            <a:ext cx="8548439" cy="62239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65BB49-6F7F-664E-9457-D250CDBE83C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88032" y="1124744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B65983-EE09-3F4E-A028-089CFCBF469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50432" y="1124744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7B41A36-07E3-804D-84B6-7941D1E9200C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688032" y="3258344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007C9F-25E2-7C49-8E29-BABFB900EA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50432" y="3258344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74304A0-D4A0-1E46-A7E0-F86DAE33B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24EB8F3A-8A90-A746-8279-F44697D7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DA9E6C9-E2CE-094D-847E-AA42B757E17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37967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81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823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096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310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678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876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634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5DA91A44-D592-4642-A7E6-ACB89ABCC2E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6766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5835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1959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394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200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708E9CAF-DCBE-4247-8B2B-F7A04DE2A6C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8002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0A297244-6EF0-4E73-B2AA-CF6C125D419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138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D632CEB3-3392-4236-B553-2564BDDD802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957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62FDEDB-5E24-4ABA-AB90-E2EFF2815D4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4315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0FADC40F-58A0-4E68-A7B2-75898AD4C3A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8022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67C899A0-0FD5-48A4-9FFA-1C078B229CC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097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DC62CB5-54A5-4CCE-B6C5-45E76ABD81A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253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457200" y="122238"/>
            <a:ext cx="8229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Rectangle 4"/>
          <p:cNvSpPr>
            <a:spLocks noGrp="1" noChangeArrowheads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457200" y="908050"/>
            <a:ext cx="8229600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2887" name="Rectangle 7"/>
          <p:cNvSpPr>
            <a:spLocks noGrp="1" noChangeArrowheads="1"/>
          </p:cNvSpPr>
          <p:nvPr>
            <p:ph type="sldNum" sz="quarter" idx="4"/>
            <p:custDataLst>
              <p:tags r:id="rId16"/>
            </p:custDataLst>
          </p:nvPr>
        </p:nvSpPr>
        <p:spPr bwMode="auto">
          <a:xfrm>
            <a:off x="6902450" y="115888"/>
            <a:ext cx="21336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bg1"/>
                </a:solidFill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cxnSp>
        <p:nvCxnSpPr>
          <p:cNvPr id="2053" name="Straight Connector 2"/>
          <p:cNvCxnSpPr>
            <a:cxnSpLocks noChangeShapeType="1"/>
          </p:cNvCxnSpPr>
          <p:nvPr userDrawn="1"/>
        </p:nvCxnSpPr>
        <p:spPr bwMode="auto">
          <a:xfrm>
            <a:off x="395288" y="836613"/>
            <a:ext cx="835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60" r:id="rId1"/>
    <p:sldLayoutId id="2147485861" r:id="rId2"/>
    <p:sldLayoutId id="2147485862" r:id="rId3"/>
    <p:sldLayoutId id="2147485863" r:id="rId4"/>
    <p:sldLayoutId id="2147485864" r:id="rId5"/>
    <p:sldLayoutId id="2147485865" r:id="rId6"/>
    <p:sldLayoutId id="2147485866" r:id="rId7"/>
    <p:sldLayoutId id="2147485867" r:id="rId8"/>
    <p:sldLayoutId id="2147485868" r:id="rId9"/>
    <p:sldLayoutId id="2147485869" r:id="rId10"/>
    <p:sldLayoutId id="2147485870" r:id="rId11"/>
    <p:sldLayoutId id="2147485883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+mj-lt"/>
          <a:ea typeface="MS PGothic" pitchFamily="34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33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  <a:ea typeface="MS PGothic" pitchFamily="34" charset="-128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Char char="o"/>
        <a:defRPr sz="2300">
          <a:solidFill>
            <a:schemeClr val="tx1"/>
          </a:solidFill>
          <a:latin typeface="+mn-lt"/>
          <a:ea typeface="MS PGothic" pitchFamily="34" charset="-128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B10D8-0BE5-4D28-BF2D-E8895FE3EFC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36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72" r:id="rId1"/>
    <p:sldLayoutId id="2147485873" r:id="rId2"/>
    <p:sldLayoutId id="2147485874" r:id="rId3"/>
    <p:sldLayoutId id="2147485875" r:id="rId4"/>
    <p:sldLayoutId id="2147485876" r:id="rId5"/>
    <p:sldLayoutId id="2147485877" r:id="rId6"/>
    <p:sldLayoutId id="2147485878" r:id="rId7"/>
    <p:sldLayoutId id="2147485879" r:id="rId8"/>
    <p:sldLayoutId id="2147485880" r:id="rId9"/>
    <p:sldLayoutId id="2147485881" r:id="rId10"/>
    <p:sldLayoutId id="21474858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1.png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1.png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7" Type="http://schemas.openxmlformats.org/officeDocument/2006/relationships/image" Target="../media/image47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mp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14625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5"/>
          <p:cNvSpPr>
            <a:spLocks noRot="1" noChangeArrowheads="1"/>
          </p:cNvSpPr>
          <p:nvPr/>
        </p:nvSpPr>
        <p:spPr bwMode="auto">
          <a:xfrm>
            <a:off x="0" y="188640"/>
            <a:ext cx="91440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Design and Analysis of Algorithms</a:t>
            </a:r>
          </a:p>
          <a:p>
            <a:pPr algn="ctr"/>
            <a:r>
              <a:rPr lang="en-US" altLang="zh-CN" sz="40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Part IV: Graph Algorithms</a:t>
            </a:r>
          </a:p>
          <a:p>
            <a:pPr algn="ctr"/>
            <a:endParaRPr lang="en-US" altLang="zh-CN" sz="1000" dirty="0">
              <a:solidFill>
                <a:srgbClr val="000099"/>
              </a:solidFill>
              <a:latin typeface="Calibri" panose="020F0502020204030204" pitchFamily="34" charset="0"/>
              <a:ea typeface="黑体" pitchFamily="2" charset="-122"/>
              <a:cs typeface="Calibri" panose="020F0502020204030204" pitchFamily="34" charset="0"/>
            </a:endParaRPr>
          </a:p>
          <a:p>
            <a:pPr algn="ctr"/>
            <a:r>
              <a:rPr lang="en-US" altLang="zh-CN" sz="32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Lecture 9: Review of BFS/DFS, Topological Sort </a:t>
            </a:r>
          </a:p>
          <a:p>
            <a:pPr algn="ctr"/>
            <a:r>
              <a:rPr lang="en-US" altLang="zh-CN" sz="32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                       and Strongly Connected Components  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51F6C7E9-2C07-4AEA-A58D-0210563A1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25144"/>
            <a:ext cx="914400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Ke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Xu and 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Yongxin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Tong 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(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许可 与 童咏昕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)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6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黑体" pitchFamily="2" charset="-122"/>
                <a:cs typeface="Arial" panose="020B0604020202020204" pitchFamily="34" charset="0"/>
              </a:rPr>
              <a:t>School of CSE,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黑体" pitchFamily="2" charset="-122"/>
                <a:cs typeface="Arial" panose="020B0604020202020204" pitchFamily="34" charset="0"/>
              </a:rPr>
              <a:t>Beihang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黑体" pitchFamily="2" charset="-122"/>
                <a:cs typeface="Arial" panose="020B0604020202020204" pitchFamily="34" charset="0"/>
              </a:rPr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837709902"/>
      </p:ext>
    </p:extLst>
  </p:cSld>
  <p:clrMapOvr>
    <a:masterClrMapping/>
  </p:clrMapOvr>
  <p:transition spd="slow" advTm="28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eaLnBrk="1" hangingPunct="1"/>
            <a:r>
              <a:rPr lang="en-US" altLang="zh-CN" sz="2400" dirty="0"/>
              <a:t>Each vertex represents a city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Graph Application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51740"/>
            <a:ext cx="6840760" cy="233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70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14170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57844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2856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14170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57844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2011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14170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57844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1" name="圆角矩形 70"/>
          <p:cNvSpPr/>
          <p:nvPr/>
        </p:nvSpPr>
        <p:spPr bwMode="auto">
          <a:xfrm>
            <a:off x="1590311" y="5167681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96799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14170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57844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01992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2957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14170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57844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01992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8487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14170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57844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01992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379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14170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57844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01992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1" name="圆角矩形 70"/>
          <p:cNvSpPr/>
          <p:nvPr/>
        </p:nvSpPr>
        <p:spPr bwMode="auto">
          <a:xfrm>
            <a:off x="4609458" y="3318429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6" name="圆角矩形 75"/>
          <p:cNvSpPr/>
          <p:nvPr/>
        </p:nvSpPr>
        <p:spPr bwMode="auto">
          <a:xfrm>
            <a:off x="4598526" y="5161411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0891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14170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57844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01992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5227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9375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9932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14170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57844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01992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645227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89375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206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14170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57844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01992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645227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89375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949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eaLnBrk="1" hangingPunct="1"/>
            <a:r>
              <a:rPr lang="en-US" altLang="zh-CN" sz="2400" dirty="0"/>
              <a:t>Each vertex represents a city</a:t>
            </a:r>
          </a:p>
          <a:p>
            <a:pPr eaLnBrk="1" hangingPunct="1"/>
            <a:r>
              <a:rPr lang="en-US" altLang="zh-CN" sz="2400" dirty="0"/>
              <a:t>Each edge represents a direct flight between two cities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Graph Application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51740"/>
            <a:ext cx="6840760" cy="233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886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14170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57844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01992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645227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89375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标注 8"/>
          <p:cNvSpPr>
            <a:spLocks noChangeArrowheads="1"/>
          </p:cNvSpPr>
          <p:nvPr/>
        </p:nvSpPr>
        <p:spPr bwMode="auto">
          <a:xfrm>
            <a:off x="7020272" y="2828106"/>
            <a:ext cx="2015778" cy="1248966"/>
          </a:xfrm>
          <a:prstGeom prst="wedgeRectCallout">
            <a:avLst>
              <a:gd name="adj1" fmla="val -84944"/>
              <a:gd name="adj2" fmla="val -55200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None of its adjacencies are WHITE.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3994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14170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57844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01992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645227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89375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4440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14170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57844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01992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645227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89375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8198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14170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57844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01992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645227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89375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圆角矩形 76"/>
          <p:cNvSpPr/>
          <p:nvPr/>
        </p:nvSpPr>
        <p:spPr bwMode="auto">
          <a:xfrm>
            <a:off x="6124080" y="3284984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1735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14170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57844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01992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645227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89375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733523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8617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14170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57844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01992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645227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89375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733523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3522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14170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57844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01992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645227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89375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733523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3707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14170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57844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01992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645227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89375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733523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圆角矩形 76"/>
          <p:cNvSpPr/>
          <p:nvPr/>
        </p:nvSpPr>
        <p:spPr bwMode="auto">
          <a:xfrm>
            <a:off x="6120331" y="5190002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79308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14170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57844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01992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645227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89375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733523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776723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692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14170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57844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01992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645227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89375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733523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776723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66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eaLnBrk="1" hangingPunct="1"/>
            <a:r>
              <a:rPr lang="en-US" altLang="zh-CN" sz="2400" dirty="0"/>
              <a:t>Each vertex represents a city</a:t>
            </a:r>
          </a:p>
          <a:p>
            <a:pPr eaLnBrk="1" hangingPunct="1"/>
            <a:r>
              <a:rPr lang="en-US" altLang="zh-CN" sz="2400" dirty="0"/>
              <a:t>Each edge represents a direct flight between two cities</a:t>
            </a:r>
          </a:p>
          <a:p>
            <a:pPr eaLnBrk="1" hangingPunct="1"/>
            <a:r>
              <a:rPr lang="en-US" altLang="zh-CN" sz="2400" dirty="0"/>
              <a:t>A query on direct flight = a query on whether an edge exists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Graph Application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51740"/>
            <a:ext cx="6840760" cy="233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411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14170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57844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01992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645227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89375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733523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776723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9613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14170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57844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01992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645227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89375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733523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776723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130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14170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57844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01992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645227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89375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733523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776723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0971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14170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57844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01992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645227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89375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733523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776723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6304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14170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57844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01992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645227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89375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733523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7767237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61451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Running Time of BFS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/>
                  <a:t>On each vertex u, we spend time </a:t>
                </a:r>
                <a:r>
                  <a:rPr lang="en-US" altLang="zh-CN" sz="2800" dirty="0" err="1"/>
                  <a:t>T</a:t>
                </a:r>
                <a:r>
                  <a:rPr lang="en-US" altLang="zh-CN" sz="2800" baseline="-25000" dirty="0" err="1"/>
                  <a:t>u</a:t>
                </a:r>
                <a:r>
                  <a:rPr lang="en-US" altLang="zh-CN" sz="2800" dirty="0"/>
                  <a:t> = O(1+degree(u))</a:t>
                </a:r>
              </a:p>
              <a:p>
                <a:pPr marL="0" indent="0">
                  <a:buNone/>
                </a:pPr>
                <a:r>
                  <a:rPr lang="en-US" altLang="zh-CN" sz="2800" dirty="0"/>
                  <a:t>The total running time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𝑑𝑒𝑔𝑟𝑒𝑒</m:t>
                                  </m:r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altLang="zh-CN" sz="2800" b="0" dirty="0"/>
              </a:p>
              <a:p>
                <a:pPr marL="0" indent="0">
                  <a:buNone/>
                </a:pPr>
                <a:endParaRPr lang="en-US" altLang="zh-C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 bwMode="auto">
          <a:xfrm>
            <a:off x="6588224" y="2132856"/>
            <a:ext cx="1656184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675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Running Time of BFS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126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/>
                  <a:t>On each vertex u, we spend time </a:t>
                </a:r>
                <a:r>
                  <a:rPr lang="en-US" altLang="zh-CN" sz="2800" dirty="0" err="1"/>
                  <a:t>T</a:t>
                </a:r>
                <a:r>
                  <a:rPr lang="en-US" altLang="zh-CN" sz="2800" baseline="-25000" dirty="0" err="1"/>
                  <a:t>u</a:t>
                </a:r>
                <a:r>
                  <a:rPr lang="en-US" altLang="zh-CN" sz="2800" dirty="0"/>
                  <a:t> = O(1+degree(u))</a:t>
                </a:r>
              </a:p>
              <a:p>
                <a:pPr marL="0" indent="0">
                  <a:buNone/>
                </a:pPr>
                <a:r>
                  <a:rPr lang="en-US" altLang="zh-CN" sz="2800" dirty="0"/>
                  <a:t>The total running time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𝑑𝑒𝑔𝑟𝑒𝑒</m:t>
                                  </m:r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altLang="zh-CN" sz="2800" b="0" dirty="0"/>
              </a:p>
              <a:p>
                <a:pPr marL="0" indent="0">
                  <a:buNone/>
                </a:pPr>
                <a:endParaRPr lang="en-US" altLang="zh-C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06009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Running Time of BFS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/>
                  <a:t>On each vertex u, we spend time </a:t>
                </a:r>
                <a:r>
                  <a:rPr lang="en-US" altLang="zh-CN" sz="2800" dirty="0" err="1"/>
                  <a:t>T</a:t>
                </a:r>
                <a:r>
                  <a:rPr lang="en-US" altLang="zh-CN" sz="2800" baseline="-25000" dirty="0" err="1"/>
                  <a:t>u</a:t>
                </a:r>
                <a:r>
                  <a:rPr lang="en-US" altLang="zh-CN" sz="2800" dirty="0"/>
                  <a:t> = O(1+degree(u))</a:t>
                </a:r>
              </a:p>
              <a:p>
                <a:pPr marL="0" indent="0">
                  <a:buNone/>
                </a:pPr>
                <a:r>
                  <a:rPr lang="en-US" altLang="zh-CN" sz="2800" dirty="0"/>
                  <a:t>The total running time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𝑑𝑒𝑔𝑟𝑒𝑒</m:t>
                                  </m:r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altLang="zh-CN" sz="2800" b="0" dirty="0"/>
              </a:p>
              <a:p>
                <a:pPr marL="0" indent="0">
                  <a:buNone/>
                </a:pPr>
                <a:r>
                  <a:rPr lang="en-US" altLang="zh-CN" sz="2800" dirty="0"/>
                  <a:t>Hence, the running of BFS on a graph with V vertices and E edges is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O(V + E)</a:t>
                </a:r>
              </a:p>
              <a:p>
                <a:pPr marL="0" indent="0">
                  <a:buNone/>
                </a:pPr>
                <a:endParaRPr lang="en-US" altLang="zh-C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9966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Running Time of BFS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/>
                  <a:t>On each vertex u, we spend time </a:t>
                </a:r>
                <a:r>
                  <a:rPr lang="en-US" altLang="zh-CN" sz="2800" dirty="0" err="1"/>
                  <a:t>T</a:t>
                </a:r>
                <a:r>
                  <a:rPr lang="en-US" altLang="zh-CN" sz="2800" baseline="-25000" dirty="0" err="1"/>
                  <a:t>u</a:t>
                </a:r>
                <a:r>
                  <a:rPr lang="en-US" altLang="zh-CN" sz="2800" dirty="0"/>
                  <a:t> = O(1+degree(u))</a:t>
                </a:r>
              </a:p>
              <a:p>
                <a:pPr marL="0" indent="0">
                  <a:buNone/>
                </a:pPr>
                <a:r>
                  <a:rPr lang="en-US" altLang="zh-CN" sz="2800" dirty="0"/>
                  <a:t>The total running time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𝑑𝑒𝑔𝑟𝑒𝑒</m:t>
                                  </m:r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altLang="zh-CN" sz="2800" b="0" dirty="0"/>
              </a:p>
              <a:p>
                <a:pPr marL="0" indent="0">
                  <a:buNone/>
                </a:pPr>
                <a:r>
                  <a:rPr lang="en-US" altLang="zh-CN" sz="2800" dirty="0"/>
                  <a:t>Hence, the running of BFS on a graph with V vertices and E edges is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O(V + E)</a:t>
                </a:r>
              </a:p>
              <a:p>
                <a:pPr marL="0" indent="0">
                  <a:buNone/>
                </a:pPr>
                <a:endParaRPr lang="en-US" altLang="zh-CN" sz="2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800" dirty="0"/>
                  <a:t>Applications:</a:t>
                </a:r>
              </a:p>
              <a:p>
                <a:r>
                  <a:rPr lang="en-US" altLang="zh-CN" sz="2800" dirty="0"/>
                  <a:t>Shortest paths in a graph</a:t>
                </a:r>
              </a:p>
              <a:p>
                <a:pPr lvl="1"/>
                <a:r>
                  <a:rPr lang="en-US" altLang="zh-CN" sz="2400" dirty="0"/>
                  <a:t>What if the graph is weighted?</a:t>
                </a:r>
              </a:p>
              <a:p>
                <a:r>
                  <a:rPr lang="en-US" altLang="zh-CN" sz="2800" dirty="0"/>
                  <a:t>Finding connected components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1164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637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63272" cy="714375"/>
          </a:xfrm>
        </p:spPr>
        <p:txBody>
          <a:bodyPr/>
          <a:lstStyle/>
          <a:p>
            <a:pPr algn="ctr" eaLnBrk="1" hangingPunct="1"/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回顾：“啤酒</a:t>
            </a:r>
            <a:r>
              <a:rPr lang="en-US" altLang="zh-CN" sz="440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尿布”与数据挖掘</a:t>
            </a:r>
            <a:endParaRPr lang="en-US" altLang="zh-CN"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446088" y="836613"/>
            <a:ext cx="5782096" cy="2016323"/>
          </a:xfrm>
        </p:spPr>
        <p:txBody>
          <a:bodyPr/>
          <a:lstStyle/>
          <a:p>
            <a:pPr marL="385763" indent="-385763" algn="just" defTabSz="1030288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ClrTx/>
              <a:buSzPct val="60000"/>
              <a:defRPr/>
            </a:pPr>
            <a:r>
              <a:rPr lang="en-US" altLang="zh-CN" sz="3200" b="1" kern="12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Rakesh Agrawal</a:t>
            </a:r>
          </a:p>
          <a:p>
            <a:pPr marL="735013" lvl="1" indent="-385763" algn="just" defTabSz="1030288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ClrTx/>
              <a:buSzPct val="60000"/>
              <a:defRPr/>
            </a:pPr>
            <a:r>
              <a:rPr lang="zh-CN" altLang="en-US" sz="2800" kern="12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由于在数据挖掘领域中的先驱性研究，特别是关于关联规则挖掘与隐私保护的研究，其被称为数据挖掘之父。</a:t>
            </a:r>
            <a:endParaRPr lang="en-US" altLang="zh-CN" sz="2800" kern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735013" lvl="1" indent="-385763" algn="just" defTabSz="1030288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ClrTx/>
              <a:buSzPct val="60000"/>
              <a:defRPr/>
            </a:pPr>
            <a:r>
              <a:rPr lang="zh-CN" altLang="en-US" sz="2800" kern="12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其关于关联规则挖掘的论文，至今已经被全球学者引用超过</a:t>
            </a:r>
            <a:r>
              <a:rPr lang="en-US" altLang="zh-CN" sz="2800" kern="12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4.4</a:t>
            </a:r>
            <a:r>
              <a:rPr lang="zh-CN" altLang="en-US" sz="2800" kern="12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万次，并分别获得数据库领域国际顶级会议</a:t>
            </a:r>
            <a:r>
              <a:rPr lang="en-US" altLang="zh-CN" sz="2800" kern="12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SIGMOD</a:t>
            </a:r>
            <a:r>
              <a:rPr lang="zh-CN" altLang="en-US" sz="2800" kern="12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kern="12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VLDB</a:t>
            </a:r>
            <a:r>
              <a:rPr lang="zh-CN" altLang="en-US" sz="2800" kern="12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的“时间检验奖”与“最具影响力奖”。</a:t>
            </a:r>
            <a:endParaRPr lang="en-US" altLang="zh-CN" sz="2800" kern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9250" lvl="1" indent="0" algn="just" defTabSz="1030288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ClrTx/>
              <a:buSzPct val="60000"/>
              <a:buNone/>
              <a:defRPr/>
            </a:pPr>
            <a:endParaRPr lang="en-US" altLang="zh-CN" sz="2800" kern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735013" lvl="1" indent="-385763" algn="just" defTabSz="1030288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ClrTx/>
              <a:buSzPct val="60000"/>
              <a:defRPr/>
            </a:pPr>
            <a:endParaRPr lang="en-US" altLang="zh-CN" sz="2800" kern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735013" lvl="1" indent="-385763" algn="just" defTabSz="1030288">
              <a:lnSpc>
                <a:spcPct val="95000"/>
              </a:lnSpc>
              <a:spcBef>
                <a:spcPct val="25000"/>
              </a:spcBef>
              <a:spcAft>
                <a:spcPct val="10000"/>
              </a:spcAft>
              <a:buClrTx/>
              <a:buSzPct val="60000"/>
              <a:defRPr/>
            </a:pPr>
            <a:endParaRPr lang="en-US" altLang="zh-CN" sz="2800" kern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Box 14"/>
          <p:cNvSpPr txBox="1">
            <a:spLocks noChangeArrowheads="1"/>
          </p:cNvSpPr>
          <p:nvPr/>
        </p:nvSpPr>
        <p:spPr bwMode="auto">
          <a:xfrm>
            <a:off x="6372200" y="3284984"/>
            <a:ext cx="24098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indent="14287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Rakesh Agrawal</a:t>
            </a:r>
          </a:p>
        </p:txBody>
      </p:sp>
      <p:sp>
        <p:nvSpPr>
          <p:cNvPr id="15" name="矩形 14"/>
          <p:cNvSpPr/>
          <p:nvPr/>
        </p:nvSpPr>
        <p:spPr bwMode="auto">
          <a:xfrm>
            <a:off x="179512" y="5877271"/>
            <a:ext cx="8712968" cy="9361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/>
          <a:lstStyle/>
          <a:p>
            <a:pPr algn="ctr" eaLnBrk="1" hangingPunct="1"/>
            <a:r>
              <a:rPr lang="en-US" altLang="zh-CN" sz="2000" dirty="0">
                <a:solidFill>
                  <a:schemeClr val="bg1"/>
                </a:solidFill>
                <a:ea typeface="黑体" pitchFamily="2" charset="-122"/>
              </a:rPr>
              <a:t>Rakesh Agrawal, Tomasz </a:t>
            </a:r>
            <a:r>
              <a:rPr lang="en-US" altLang="zh-CN" sz="2000" dirty="0" err="1">
                <a:solidFill>
                  <a:schemeClr val="bg1"/>
                </a:solidFill>
                <a:ea typeface="黑体" pitchFamily="2" charset="-122"/>
              </a:rPr>
              <a:t>Imielinski</a:t>
            </a:r>
            <a:r>
              <a:rPr lang="en-US" altLang="zh-CN" sz="2000" dirty="0">
                <a:solidFill>
                  <a:schemeClr val="bg1"/>
                </a:solidFill>
                <a:ea typeface="黑体" pitchFamily="2" charset="-122"/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  <a:ea typeface="黑体" pitchFamily="2" charset="-122"/>
              </a:rPr>
              <a:t>Arun</a:t>
            </a:r>
            <a:r>
              <a:rPr lang="en-US" altLang="zh-CN" sz="2000" dirty="0">
                <a:solidFill>
                  <a:schemeClr val="bg1"/>
                </a:solidFill>
                <a:ea typeface="黑体" pitchFamily="2" charset="-122"/>
              </a:rPr>
              <a:t> N. Swami. Mining Association Rules between Sets of Items in Large Databases. </a:t>
            </a:r>
          </a:p>
          <a:p>
            <a:pPr algn="ctr" eaLnBrk="1" hangingPunct="1"/>
            <a:r>
              <a:rPr lang="en-US" altLang="zh-CN" sz="2000" dirty="0">
                <a:solidFill>
                  <a:schemeClr val="bg1"/>
                </a:solidFill>
                <a:ea typeface="黑体" pitchFamily="2" charset="-122"/>
              </a:rPr>
              <a:t>In SIGMOD, Pages 207-216, 1993 . (CCF A</a:t>
            </a:r>
            <a:r>
              <a:rPr lang="zh-CN" altLang="en-US" sz="2000" dirty="0">
                <a:solidFill>
                  <a:schemeClr val="bg1"/>
                </a:solidFill>
                <a:ea typeface="黑体" pitchFamily="2" charset="-122"/>
              </a:rPr>
              <a:t>类会议</a:t>
            </a:r>
            <a:r>
              <a:rPr lang="en-US" altLang="zh-CN" sz="2000" dirty="0">
                <a:solidFill>
                  <a:schemeClr val="bg1"/>
                </a:solidFill>
                <a:ea typeface="黑体" pitchFamily="2" charset="-122"/>
              </a:rPr>
              <a:t>)</a:t>
            </a:r>
            <a:endParaRPr lang="zh-CN" altLang="en-US" sz="20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7" y="936626"/>
            <a:ext cx="2121818" cy="23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405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eaLnBrk="1" hangingPunct="1"/>
            <a:r>
              <a:rPr lang="en-US" altLang="zh-CN" sz="2400" dirty="0"/>
              <a:t>Each vertex represents a city</a:t>
            </a:r>
          </a:p>
          <a:p>
            <a:pPr eaLnBrk="1" hangingPunct="1"/>
            <a:r>
              <a:rPr lang="en-US" altLang="zh-CN" sz="2400" dirty="0"/>
              <a:t>Each edge represents a direct flight between two cities</a:t>
            </a:r>
          </a:p>
          <a:p>
            <a:pPr eaLnBrk="1" hangingPunct="1"/>
            <a:r>
              <a:rPr lang="en-US" altLang="zh-CN" sz="2400" dirty="0"/>
              <a:t>A query on direct flight = a query on whether an edge exists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A query on how to get to a location = does a path exist from A to B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Graph Application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51740"/>
            <a:ext cx="6840760" cy="233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9908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FB1A9D3-FFBC-F446-8DB2-342E09F2ADFC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>
          <a:xfrm>
            <a:off x="395536" y="214313"/>
            <a:ext cx="8748464" cy="622399"/>
          </a:xfrm>
        </p:spPr>
        <p:txBody>
          <a:bodyPr/>
          <a:lstStyle/>
          <a:p>
            <a:r>
              <a:rPr lang="en-US" altLang="zh-CN" sz="3600" b="0" dirty="0">
                <a:latin typeface="Calibri" panose="020F0502020204030204" pitchFamily="34" charset="0"/>
                <a:cs typeface="Calibri" panose="020F0502020204030204" pitchFamily="34" charset="0"/>
              </a:rPr>
              <a:t>An Application of BFS: </a:t>
            </a:r>
            <a:r>
              <a:rPr lang="en-US" altLang="zh-CN" sz="3600" b="0" dirty="0" err="1">
                <a:latin typeface="Calibri" panose="020F0502020204030204" pitchFamily="34" charset="0"/>
                <a:cs typeface="Calibri" panose="020F0502020204030204" pitchFamily="34" charset="0"/>
              </a:rPr>
              <a:t>Apriori</a:t>
            </a:r>
            <a:r>
              <a:rPr lang="zh-CN" altLang="en-US" sz="36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600" b="0" dirty="0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endParaRPr lang="en-US" altLang="zh-TW" sz="36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幻灯片编号占位符 8">
            <a:extLst>
              <a:ext uri="{FF2B5EF4-FFF2-40B4-BE49-F238E27FC236}">
                <a16:creationId xmlns:a16="http://schemas.microsoft.com/office/drawing/2014/main" id="{ABA47E05-D8C3-DE41-8B2C-20FE895A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37E7-D6ED-204E-B5E7-5661DA7A19D1}" type="slidenum">
              <a:rPr lang="en-US" altLang="zh-TW"/>
              <a:pPr/>
              <a:t>130</a:t>
            </a:fld>
            <a:endParaRPr lang="en-US" altLang="zh-TW"/>
          </a:p>
        </p:txBody>
      </p:sp>
      <p:grpSp>
        <p:nvGrpSpPr>
          <p:cNvPr id="28675" name="Group 3">
            <a:extLst>
              <a:ext uri="{FF2B5EF4-FFF2-40B4-BE49-F238E27FC236}">
                <a16:creationId xmlns:a16="http://schemas.microsoft.com/office/drawing/2014/main" id="{BD2B2F14-92A3-6044-AFF7-CB3FF03C77F0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2420938"/>
            <a:ext cx="1139825" cy="3992562"/>
            <a:chOff x="249" y="1525"/>
            <a:chExt cx="718" cy="2515"/>
          </a:xfrm>
        </p:grpSpPr>
        <p:sp>
          <p:nvSpPr>
            <p:cNvPr id="28676" name="Text Box 4">
              <a:extLst>
                <a:ext uri="{FF2B5EF4-FFF2-40B4-BE49-F238E27FC236}">
                  <a16:creationId xmlns:a16="http://schemas.microsoft.com/office/drawing/2014/main" id="{87BD5A44-8B67-BF4D-BD83-93AD267547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" y="1525"/>
              <a:ext cx="718" cy="23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/>
                <a:t>Raymond</a:t>
              </a:r>
            </a:p>
          </p:txBody>
        </p:sp>
        <p:sp>
          <p:nvSpPr>
            <p:cNvPr id="28677" name="Text Box 5">
              <a:extLst>
                <a:ext uri="{FF2B5EF4-FFF2-40B4-BE49-F238E27FC236}">
                  <a16:creationId xmlns:a16="http://schemas.microsoft.com/office/drawing/2014/main" id="{B95E5C90-D5BA-1D44-B6D4-283641C90F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" y="2202"/>
              <a:ext cx="481" cy="23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/>
                <a:t>David</a:t>
              </a:r>
            </a:p>
          </p:txBody>
        </p:sp>
        <p:sp>
          <p:nvSpPr>
            <p:cNvPr id="28678" name="Text Box 6">
              <a:extLst>
                <a:ext uri="{FF2B5EF4-FFF2-40B4-BE49-F238E27FC236}">
                  <a16:creationId xmlns:a16="http://schemas.microsoft.com/office/drawing/2014/main" id="{2EF847B0-856C-8B46-AA9F-04CCDA91BC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" y="2938"/>
              <a:ext cx="462" cy="23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/>
                <a:t>Emily</a:t>
              </a:r>
            </a:p>
          </p:txBody>
        </p:sp>
        <p:sp>
          <p:nvSpPr>
            <p:cNvPr id="28679" name="Text Box 7">
              <a:extLst>
                <a:ext uri="{FF2B5EF4-FFF2-40B4-BE49-F238E27FC236}">
                  <a16:creationId xmlns:a16="http://schemas.microsoft.com/office/drawing/2014/main" id="{D34AC202-6710-7A4A-96F7-26EFA71746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" y="3803"/>
              <a:ext cx="496" cy="23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/>
                <a:t>Derek</a:t>
              </a:r>
            </a:p>
          </p:txBody>
        </p:sp>
      </p:grpSp>
      <p:sp>
        <p:nvSpPr>
          <p:cNvPr id="28680" name="Text Box 8">
            <a:extLst>
              <a:ext uri="{FF2B5EF4-FFF2-40B4-BE49-F238E27FC236}">
                <a16:creationId xmlns:a16="http://schemas.microsoft.com/office/drawing/2014/main" id="{ACC803BD-CC6B-F746-8010-F46E05339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484313"/>
            <a:ext cx="3095625" cy="37623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dirty="0"/>
              <a:t>Supermarket Application</a:t>
            </a:r>
          </a:p>
        </p:txBody>
      </p:sp>
      <p:grpSp>
        <p:nvGrpSpPr>
          <p:cNvPr id="28681" name="Group 9">
            <a:extLst>
              <a:ext uri="{FF2B5EF4-FFF2-40B4-BE49-F238E27FC236}">
                <a16:creationId xmlns:a16="http://schemas.microsoft.com/office/drawing/2014/main" id="{5F0D0874-2E49-1046-A406-651CFF959EC8}"/>
              </a:ext>
            </a:extLst>
          </p:cNvPr>
          <p:cNvGrpSpPr>
            <a:grpSpLocks/>
          </p:cNvGrpSpPr>
          <p:nvPr/>
        </p:nvGrpSpPr>
        <p:grpSpPr bwMode="auto">
          <a:xfrm>
            <a:off x="1835150" y="2060575"/>
            <a:ext cx="792163" cy="1069975"/>
            <a:chOff x="1156" y="1298"/>
            <a:chExt cx="499" cy="674"/>
          </a:xfrm>
        </p:grpSpPr>
        <p:sp>
          <p:nvSpPr>
            <p:cNvPr id="28682" name="Text Box 10">
              <a:extLst>
                <a:ext uri="{FF2B5EF4-FFF2-40B4-BE49-F238E27FC236}">
                  <a16:creationId xmlns:a16="http://schemas.microsoft.com/office/drawing/2014/main" id="{D5A489BE-8502-FF46-9D97-80EF8D207B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4" y="1741"/>
              <a:ext cx="4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/>
                <a:t>apple</a:t>
              </a:r>
            </a:p>
          </p:txBody>
        </p:sp>
        <p:pic>
          <p:nvPicPr>
            <p:cNvPr id="28683" name="Picture 11" descr="apple">
              <a:extLst>
                <a:ext uri="{FF2B5EF4-FFF2-40B4-BE49-F238E27FC236}">
                  <a16:creationId xmlns:a16="http://schemas.microsoft.com/office/drawing/2014/main" id="{7E846108-11ED-294E-AF96-7465624E93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" y="1298"/>
              <a:ext cx="499" cy="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684" name="Group 12">
            <a:extLst>
              <a:ext uri="{FF2B5EF4-FFF2-40B4-BE49-F238E27FC236}">
                <a16:creationId xmlns:a16="http://schemas.microsoft.com/office/drawing/2014/main" id="{64071AD3-F197-5146-823A-DF4FA366D817}"/>
              </a:ext>
            </a:extLst>
          </p:cNvPr>
          <p:cNvGrpSpPr>
            <a:grpSpLocks/>
          </p:cNvGrpSpPr>
          <p:nvPr/>
        </p:nvGrpSpPr>
        <p:grpSpPr bwMode="auto">
          <a:xfrm>
            <a:off x="2943225" y="1989138"/>
            <a:ext cx="863600" cy="1173162"/>
            <a:chOff x="1854" y="1253"/>
            <a:chExt cx="544" cy="739"/>
          </a:xfrm>
        </p:grpSpPr>
        <p:pic>
          <p:nvPicPr>
            <p:cNvPr id="28685" name="Picture 13" descr="coke">
              <a:extLst>
                <a:ext uri="{FF2B5EF4-FFF2-40B4-BE49-F238E27FC236}">
                  <a16:creationId xmlns:a16="http://schemas.microsoft.com/office/drawing/2014/main" id="{2CD3B431-98AC-8845-86BB-C43451A8D5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" y="1253"/>
              <a:ext cx="544" cy="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8686" name="Text Box 14">
              <a:extLst>
                <a:ext uri="{FF2B5EF4-FFF2-40B4-BE49-F238E27FC236}">
                  <a16:creationId xmlns:a16="http://schemas.microsoft.com/office/drawing/2014/main" id="{4829EF29-D531-4F4A-A501-98D1B1D78F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" y="1761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/>
                <a:t>coke</a:t>
              </a:r>
            </a:p>
          </p:txBody>
        </p:sp>
      </p:grpSp>
      <p:grpSp>
        <p:nvGrpSpPr>
          <p:cNvPr id="28687" name="Group 15">
            <a:extLst>
              <a:ext uri="{FF2B5EF4-FFF2-40B4-BE49-F238E27FC236}">
                <a16:creationId xmlns:a16="http://schemas.microsoft.com/office/drawing/2014/main" id="{0AEFF290-E5AA-3A4E-A1EB-0ED2C5EFEF27}"/>
              </a:ext>
            </a:extLst>
          </p:cNvPr>
          <p:cNvGrpSpPr>
            <a:grpSpLocks/>
          </p:cNvGrpSpPr>
          <p:nvPr/>
        </p:nvGrpSpPr>
        <p:grpSpPr bwMode="auto">
          <a:xfrm>
            <a:off x="3924300" y="1916113"/>
            <a:ext cx="1008063" cy="1246187"/>
            <a:chOff x="2472" y="1207"/>
            <a:chExt cx="635" cy="785"/>
          </a:xfrm>
        </p:grpSpPr>
        <p:pic>
          <p:nvPicPr>
            <p:cNvPr id="28688" name="Picture 16" descr="coeffee">
              <a:extLst>
                <a:ext uri="{FF2B5EF4-FFF2-40B4-BE49-F238E27FC236}">
                  <a16:creationId xmlns:a16="http://schemas.microsoft.com/office/drawing/2014/main" id="{25C9BE0F-FC08-0D41-BC40-65287A2522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2" y="1207"/>
              <a:ext cx="635" cy="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689" name="Text Box 17">
              <a:extLst>
                <a:ext uri="{FF2B5EF4-FFF2-40B4-BE49-F238E27FC236}">
                  <a16:creationId xmlns:a16="http://schemas.microsoft.com/office/drawing/2014/main" id="{769ADBA1-6ECE-034A-84DF-C77589C1B4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0" y="1761"/>
              <a:ext cx="54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/>
                <a:t>coffee </a:t>
              </a:r>
            </a:p>
          </p:txBody>
        </p:sp>
      </p:grpSp>
      <p:grpSp>
        <p:nvGrpSpPr>
          <p:cNvPr id="28690" name="Group 18">
            <a:extLst>
              <a:ext uri="{FF2B5EF4-FFF2-40B4-BE49-F238E27FC236}">
                <a16:creationId xmlns:a16="http://schemas.microsoft.com/office/drawing/2014/main" id="{2D8DBD20-B6CD-2440-9752-4D685D9543CE}"/>
              </a:ext>
            </a:extLst>
          </p:cNvPr>
          <p:cNvGrpSpPr>
            <a:grpSpLocks/>
          </p:cNvGrpSpPr>
          <p:nvPr/>
        </p:nvGrpSpPr>
        <p:grpSpPr bwMode="auto">
          <a:xfrm>
            <a:off x="2965450" y="3262313"/>
            <a:ext cx="863600" cy="1173162"/>
            <a:chOff x="1854" y="1253"/>
            <a:chExt cx="544" cy="739"/>
          </a:xfrm>
        </p:grpSpPr>
        <p:pic>
          <p:nvPicPr>
            <p:cNvPr id="28691" name="Picture 19" descr="coke">
              <a:extLst>
                <a:ext uri="{FF2B5EF4-FFF2-40B4-BE49-F238E27FC236}">
                  <a16:creationId xmlns:a16="http://schemas.microsoft.com/office/drawing/2014/main" id="{473376C2-E19A-E34C-82A8-994A270F8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" y="1253"/>
              <a:ext cx="54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2" name="Text Box 20">
              <a:extLst>
                <a:ext uri="{FF2B5EF4-FFF2-40B4-BE49-F238E27FC236}">
                  <a16:creationId xmlns:a16="http://schemas.microsoft.com/office/drawing/2014/main" id="{4FC33B29-09BE-7F45-A023-59160A743B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" y="1761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/>
                <a:t>coke</a:t>
              </a:r>
            </a:p>
          </p:txBody>
        </p:sp>
      </p:grpSp>
      <p:grpSp>
        <p:nvGrpSpPr>
          <p:cNvPr id="28693" name="Group 21">
            <a:extLst>
              <a:ext uri="{FF2B5EF4-FFF2-40B4-BE49-F238E27FC236}">
                <a16:creationId xmlns:a16="http://schemas.microsoft.com/office/drawing/2014/main" id="{F58B103E-437F-BF45-86C5-02F0CEBFD3F5}"/>
              </a:ext>
            </a:extLst>
          </p:cNvPr>
          <p:cNvGrpSpPr>
            <a:grpSpLocks/>
          </p:cNvGrpSpPr>
          <p:nvPr/>
        </p:nvGrpSpPr>
        <p:grpSpPr bwMode="auto">
          <a:xfrm>
            <a:off x="1916113" y="3262313"/>
            <a:ext cx="866775" cy="1147762"/>
            <a:chOff x="1207" y="2055"/>
            <a:chExt cx="546" cy="723"/>
          </a:xfrm>
        </p:grpSpPr>
        <p:pic>
          <p:nvPicPr>
            <p:cNvPr id="28694" name="Picture 22" descr="diaper">
              <a:extLst>
                <a:ext uri="{FF2B5EF4-FFF2-40B4-BE49-F238E27FC236}">
                  <a16:creationId xmlns:a16="http://schemas.microsoft.com/office/drawing/2014/main" id="{76579B95-60C0-D24A-8EC5-55C418F95D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7" y="2055"/>
              <a:ext cx="546" cy="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8695" name="Text Box 23">
              <a:extLst>
                <a:ext uri="{FF2B5EF4-FFF2-40B4-BE49-F238E27FC236}">
                  <a16:creationId xmlns:a16="http://schemas.microsoft.com/office/drawing/2014/main" id="{6259AC47-F6DF-6048-A4FA-1684055A17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2" y="2547"/>
              <a:ext cx="5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/>
                <a:t>diaper</a:t>
              </a:r>
            </a:p>
          </p:txBody>
        </p:sp>
      </p:grpSp>
      <p:sp>
        <p:nvSpPr>
          <p:cNvPr id="28696" name="Text Box 24">
            <a:extLst>
              <a:ext uri="{FF2B5EF4-FFF2-40B4-BE49-F238E27FC236}">
                <a16:creationId xmlns:a16="http://schemas.microsoft.com/office/drawing/2014/main" id="{032FDBCF-7030-1743-AD7D-3FF5BDB5A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9563" y="3521075"/>
            <a:ext cx="41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latin typeface="Arial" panose="020B0604020202020204" pitchFamily="34" charset="0"/>
              </a:rPr>
              <a:t>…</a:t>
            </a:r>
            <a:endParaRPr lang="en-US" altLang="zh-TW"/>
          </a:p>
        </p:txBody>
      </p:sp>
      <p:grpSp>
        <p:nvGrpSpPr>
          <p:cNvPr id="28697" name="Group 25">
            <a:extLst>
              <a:ext uri="{FF2B5EF4-FFF2-40B4-BE49-F238E27FC236}">
                <a16:creationId xmlns:a16="http://schemas.microsoft.com/office/drawing/2014/main" id="{479E9E7D-82A9-AB4A-BD2D-380C8C8594A2}"/>
              </a:ext>
            </a:extLst>
          </p:cNvPr>
          <p:cNvGrpSpPr>
            <a:grpSpLocks/>
          </p:cNvGrpSpPr>
          <p:nvPr/>
        </p:nvGrpSpPr>
        <p:grpSpPr bwMode="auto">
          <a:xfrm>
            <a:off x="1763713" y="4365625"/>
            <a:ext cx="2867025" cy="2519363"/>
            <a:chOff x="1111" y="2750"/>
            <a:chExt cx="1806" cy="1587"/>
          </a:xfrm>
        </p:grpSpPr>
        <p:grpSp>
          <p:nvGrpSpPr>
            <p:cNvPr id="28698" name="Group 26">
              <a:extLst>
                <a:ext uri="{FF2B5EF4-FFF2-40B4-BE49-F238E27FC236}">
                  <a16:creationId xmlns:a16="http://schemas.microsoft.com/office/drawing/2014/main" id="{08E8C5FF-9CC7-2A44-9F3D-8E72F338D7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" y="2750"/>
              <a:ext cx="1806" cy="1587"/>
              <a:chOff x="1111" y="2750"/>
              <a:chExt cx="1806" cy="1587"/>
            </a:xfrm>
          </p:grpSpPr>
          <p:grpSp>
            <p:nvGrpSpPr>
              <p:cNvPr id="28699" name="Group 27">
                <a:extLst>
                  <a:ext uri="{FF2B5EF4-FFF2-40B4-BE49-F238E27FC236}">
                    <a16:creationId xmlns:a16="http://schemas.microsoft.com/office/drawing/2014/main" id="{1337191C-53B9-A246-B954-7842F02679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11" y="2750"/>
                <a:ext cx="1361" cy="1587"/>
                <a:chOff x="1111" y="2750"/>
                <a:chExt cx="1361" cy="1587"/>
              </a:xfrm>
            </p:grpSpPr>
            <p:grpSp>
              <p:nvGrpSpPr>
                <p:cNvPr id="28700" name="Group 28">
                  <a:extLst>
                    <a:ext uri="{FF2B5EF4-FFF2-40B4-BE49-F238E27FC236}">
                      <a16:creationId xmlns:a16="http://schemas.microsoft.com/office/drawing/2014/main" id="{056F6E32-CBF8-5F43-9A86-5649CCDD6B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56" y="3598"/>
                  <a:ext cx="544" cy="739"/>
                  <a:chOff x="1854" y="1253"/>
                  <a:chExt cx="544" cy="739"/>
                </a:xfrm>
              </p:grpSpPr>
              <p:pic>
                <p:nvPicPr>
                  <p:cNvPr id="28701" name="Picture 29" descr="coke">
                    <a:extLst>
                      <a:ext uri="{FF2B5EF4-FFF2-40B4-BE49-F238E27FC236}">
                        <a16:creationId xmlns:a16="http://schemas.microsoft.com/office/drawing/2014/main" id="{FC1C130B-42C4-544B-9D1F-DFCE838A18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54" y="1253"/>
                    <a:ext cx="544" cy="5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8702" name="Text Box 30">
                    <a:extLst>
                      <a:ext uri="{FF2B5EF4-FFF2-40B4-BE49-F238E27FC236}">
                        <a16:creationId xmlns:a16="http://schemas.microsoft.com/office/drawing/2014/main" id="{6E0787D3-5AEB-8742-A7A5-2F151CD386B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27" y="1761"/>
                    <a:ext cx="408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TW"/>
                      <a:t>coke</a:t>
                    </a:r>
                  </a:p>
                </p:txBody>
              </p:sp>
            </p:grpSp>
            <p:grpSp>
              <p:nvGrpSpPr>
                <p:cNvPr id="28703" name="Group 31">
                  <a:extLst>
                    <a:ext uri="{FF2B5EF4-FFF2-40B4-BE49-F238E27FC236}">
                      <a16:creationId xmlns:a16="http://schemas.microsoft.com/office/drawing/2014/main" id="{6416A366-95E0-9D49-AAB3-8D40DC5167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00" y="2750"/>
                  <a:ext cx="572" cy="739"/>
                  <a:chOff x="2036" y="2841"/>
                  <a:chExt cx="572" cy="739"/>
                </a:xfrm>
              </p:grpSpPr>
              <p:pic>
                <p:nvPicPr>
                  <p:cNvPr id="28704" name="Picture 32" descr="biscuit">
                    <a:extLst>
                      <a:ext uri="{FF2B5EF4-FFF2-40B4-BE49-F238E27FC236}">
                        <a16:creationId xmlns:a16="http://schemas.microsoft.com/office/drawing/2014/main" id="{C825BC88-4C3D-0442-833D-84E026D0848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36" y="2841"/>
                    <a:ext cx="572" cy="5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8705" name="Text Box 33">
                    <a:extLst>
                      <a:ext uri="{FF2B5EF4-FFF2-40B4-BE49-F238E27FC236}">
                        <a16:creationId xmlns:a16="http://schemas.microsoft.com/office/drawing/2014/main" id="{ADF9D933-BE98-794B-9EAE-F051CB68071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51" y="3349"/>
                    <a:ext cx="520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TW"/>
                      <a:t>biscuit</a:t>
                    </a:r>
                  </a:p>
                </p:txBody>
              </p:sp>
            </p:grpSp>
            <p:grpSp>
              <p:nvGrpSpPr>
                <p:cNvPr id="28706" name="Group 34">
                  <a:extLst>
                    <a:ext uri="{FF2B5EF4-FFF2-40B4-BE49-F238E27FC236}">
                      <a16:creationId xmlns:a16="http://schemas.microsoft.com/office/drawing/2014/main" id="{9887EE96-5279-014D-8FB8-8A4F54799EA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11" y="2795"/>
                  <a:ext cx="590" cy="754"/>
                  <a:chOff x="1111" y="2795"/>
                  <a:chExt cx="590" cy="754"/>
                </a:xfrm>
              </p:grpSpPr>
              <p:pic>
                <p:nvPicPr>
                  <p:cNvPr id="28707" name="Picture 35" descr="milk">
                    <a:extLst>
                      <a:ext uri="{FF2B5EF4-FFF2-40B4-BE49-F238E27FC236}">
                        <a16:creationId xmlns:a16="http://schemas.microsoft.com/office/drawing/2014/main" id="{72D99134-44A2-204F-8575-CA4BB341A39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11" y="2795"/>
                    <a:ext cx="590" cy="59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28708" name="Text Box 36">
                    <a:extLst>
                      <a:ext uri="{FF2B5EF4-FFF2-40B4-BE49-F238E27FC236}">
                        <a16:creationId xmlns:a16="http://schemas.microsoft.com/office/drawing/2014/main" id="{5E2CCF1E-66C5-4B41-B9F9-43AED76D761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30" y="3318"/>
                    <a:ext cx="375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TW"/>
                      <a:t>milk</a:t>
                    </a:r>
                  </a:p>
                </p:txBody>
              </p:sp>
            </p:grpSp>
            <p:grpSp>
              <p:nvGrpSpPr>
                <p:cNvPr id="28709" name="Group 37">
                  <a:extLst>
                    <a:ext uri="{FF2B5EF4-FFF2-40B4-BE49-F238E27FC236}">
                      <a16:creationId xmlns:a16="http://schemas.microsoft.com/office/drawing/2014/main" id="{DDA4099E-9C5F-CA41-BB4F-10A6DA9348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82" y="3566"/>
                  <a:ext cx="590" cy="754"/>
                  <a:chOff x="1111" y="2795"/>
                  <a:chExt cx="590" cy="754"/>
                </a:xfrm>
              </p:grpSpPr>
              <p:pic>
                <p:nvPicPr>
                  <p:cNvPr id="28710" name="Picture 38" descr="milk">
                    <a:extLst>
                      <a:ext uri="{FF2B5EF4-FFF2-40B4-BE49-F238E27FC236}">
                        <a16:creationId xmlns:a16="http://schemas.microsoft.com/office/drawing/2014/main" id="{43DA76D5-90E6-C64E-8BAC-4D23F8B98DC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11" y="2795"/>
                    <a:ext cx="590" cy="5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8711" name="Text Box 39">
                    <a:extLst>
                      <a:ext uri="{FF2B5EF4-FFF2-40B4-BE49-F238E27FC236}">
                        <a16:creationId xmlns:a16="http://schemas.microsoft.com/office/drawing/2014/main" id="{4DE07666-136C-334F-9F78-28A964311A2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30" y="3318"/>
                    <a:ext cx="375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TW"/>
                      <a:t>milk</a:t>
                    </a:r>
                  </a:p>
                </p:txBody>
              </p:sp>
            </p:grpSp>
          </p:grpSp>
          <p:sp>
            <p:nvSpPr>
              <p:cNvPr id="28712" name="Text Box 40">
                <a:extLst>
                  <a:ext uri="{FF2B5EF4-FFF2-40B4-BE49-F238E27FC236}">
                    <a16:creationId xmlns:a16="http://schemas.microsoft.com/office/drawing/2014/main" id="{F529328B-D065-794A-8DCE-42101EA8DD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7" y="3022"/>
                <a:ext cx="26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>
                    <a:latin typeface="Arial" panose="020B0604020202020204" pitchFamily="34" charset="0"/>
                  </a:rPr>
                  <a:t>…</a:t>
                </a:r>
                <a:endParaRPr lang="en-US" altLang="zh-TW"/>
              </a:p>
            </p:txBody>
          </p:sp>
        </p:grpSp>
        <p:sp>
          <p:nvSpPr>
            <p:cNvPr id="28713" name="Text Box 41">
              <a:extLst>
                <a:ext uri="{FF2B5EF4-FFF2-40B4-BE49-F238E27FC236}">
                  <a16:creationId xmlns:a16="http://schemas.microsoft.com/office/drawing/2014/main" id="{9A7D3685-1C12-5642-9552-1814E3548D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3838"/>
              <a:ext cx="2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Arial" panose="020B0604020202020204" pitchFamily="34" charset="0"/>
                </a:rPr>
                <a:t>…</a:t>
              </a:r>
              <a:endParaRPr lang="en-US" altLang="zh-TW"/>
            </a:p>
          </p:txBody>
        </p:sp>
      </p:grpSp>
      <p:sp>
        <p:nvSpPr>
          <p:cNvPr id="28714" name="Text Box 42">
            <a:extLst>
              <a:ext uri="{FF2B5EF4-FFF2-40B4-BE49-F238E27FC236}">
                <a16:creationId xmlns:a16="http://schemas.microsoft.com/office/drawing/2014/main" id="{25D07B39-EB93-D44D-A9A8-59B9A8825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3429000"/>
            <a:ext cx="3960812" cy="52322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dirty="0"/>
              <a:t>We want to find some </a:t>
            </a:r>
            <a:r>
              <a:rPr lang="en-US" altLang="zh-TW" b="1" dirty="0">
                <a:solidFill>
                  <a:srgbClr val="3333CC"/>
                </a:solidFill>
              </a:rPr>
              <a:t>associations</a:t>
            </a:r>
            <a:r>
              <a:rPr lang="en-US" altLang="zh-TW" dirty="0"/>
              <a:t> between items. </a:t>
            </a:r>
          </a:p>
        </p:txBody>
      </p:sp>
      <p:grpSp>
        <p:nvGrpSpPr>
          <p:cNvPr id="28715" name="Group 43">
            <a:extLst>
              <a:ext uri="{FF2B5EF4-FFF2-40B4-BE49-F238E27FC236}">
                <a16:creationId xmlns:a16="http://schemas.microsoft.com/office/drawing/2014/main" id="{D3E876D1-0668-1B4A-ABF2-6497255BF4C3}"/>
              </a:ext>
            </a:extLst>
          </p:cNvPr>
          <p:cNvGrpSpPr>
            <a:grpSpLocks/>
          </p:cNvGrpSpPr>
          <p:nvPr/>
        </p:nvGrpSpPr>
        <p:grpSpPr bwMode="auto">
          <a:xfrm>
            <a:off x="4859338" y="4292600"/>
            <a:ext cx="3960812" cy="2592388"/>
            <a:chOff x="3061" y="2704"/>
            <a:chExt cx="2495" cy="1633"/>
          </a:xfrm>
        </p:grpSpPr>
        <p:sp>
          <p:nvSpPr>
            <p:cNvPr id="28716" name="Text Box 44">
              <a:extLst>
                <a:ext uri="{FF2B5EF4-FFF2-40B4-BE49-F238E27FC236}">
                  <a16:creationId xmlns:a16="http://schemas.microsoft.com/office/drawing/2014/main" id="{0F715415-D1BC-5346-9A01-B7E976575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1" y="2704"/>
              <a:ext cx="2495" cy="46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dirty="0"/>
                <a:t>An interesting association:</a:t>
              </a:r>
            </a:p>
            <a:p>
              <a:endParaRPr lang="en-US" altLang="zh-TW" dirty="0"/>
            </a:p>
            <a:p>
              <a:r>
                <a:rPr lang="en-US" altLang="zh-TW" b="1" dirty="0">
                  <a:solidFill>
                    <a:srgbClr val="3333CC"/>
                  </a:solidFill>
                </a:rPr>
                <a:t>Diaper</a:t>
              </a:r>
              <a:r>
                <a:rPr lang="en-US" altLang="zh-TW" dirty="0"/>
                <a:t> and </a:t>
              </a:r>
              <a:r>
                <a:rPr lang="en-US" altLang="zh-TW" b="1" dirty="0">
                  <a:solidFill>
                    <a:srgbClr val="3333CC"/>
                  </a:solidFill>
                </a:rPr>
                <a:t>Beer</a:t>
              </a:r>
              <a:r>
                <a:rPr lang="en-US" altLang="zh-TW" dirty="0">
                  <a:solidFill>
                    <a:srgbClr val="3333CC"/>
                  </a:solidFill>
                </a:rPr>
                <a:t> </a:t>
              </a:r>
              <a:r>
                <a:rPr lang="en-US" altLang="zh-TW" dirty="0"/>
                <a:t>are usually bought together.  </a:t>
              </a:r>
            </a:p>
          </p:txBody>
        </p:sp>
        <p:grpSp>
          <p:nvGrpSpPr>
            <p:cNvPr id="28717" name="Group 45">
              <a:extLst>
                <a:ext uri="{FF2B5EF4-FFF2-40B4-BE49-F238E27FC236}">
                  <a16:creationId xmlns:a16="http://schemas.microsoft.com/office/drawing/2014/main" id="{FBE4F1B0-E4D8-9643-97E2-90D50C7DC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0" y="3496"/>
              <a:ext cx="628" cy="841"/>
              <a:chOff x="3833" y="3385"/>
              <a:chExt cx="628" cy="841"/>
            </a:xfrm>
          </p:grpSpPr>
          <p:pic>
            <p:nvPicPr>
              <p:cNvPr id="28718" name="Picture 46" descr="beer">
                <a:extLst>
                  <a:ext uri="{FF2B5EF4-FFF2-40B4-BE49-F238E27FC236}">
                    <a16:creationId xmlns:a16="http://schemas.microsoft.com/office/drawing/2014/main" id="{A7277EF2-DD5A-C84B-A4CE-9DBB40102A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3" y="3385"/>
                <a:ext cx="628" cy="7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8719" name="Text Box 47">
                <a:extLst>
                  <a:ext uri="{FF2B5EF4-FFF2-40B4-BE49-F238E27FC236}">
                    <a16:creationId xmlns:a16="http://schemas.microsoft.com/office/drawing/2014/main" id="{3BF4C087-F829-EB40-8AEA-81F123DC5C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2" y="3995"/>
                <a:ext cx="40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/>
                  <a:t>beer</a:t>
                </a:r>
              </a:p>
            </p:txBody>
          </p:sp>
        </p:grpSp>
        <p:grpSp>
          <p:nvGrpSpPr>
            <p:cNvPr id="28720" name="Group 48">
              <a:extLst>
                <a:ext uri="{FF2B5EF4-FFF2-40B4-BE49-F238E27FC236}">
                  <a16:creationId xmlns:a16="http://schemas.microsoft.com/office/drawing/2014/main" id="{651E9E98-239F-ED4B-BE92-F0BF649780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1" y="3583"/>
              <a:ext cx="546" cy="723"/>
              <a:chOff x="1207" y="2055"/>
              <a:chExt cx="546" cy="723"/>
            </a:xfrm>
          </p:grpSpPr>
          <p:pic>
            <p:nvPicPr>
              <p:cNvPr id="28721" name="Picture 49" descr="diaper">
                <a:extLst>
                  <a:ext uri="{FF2B5EF4-FFF2-40B4-BE49-F238E27FC236}">
                    <a16:creationId xmlns:a16="http://schemas.microsoft.com/office/drawing/2014/main" id="{86159760-BF8B-BE4D-8549-9AB9971BC4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7" y="2055"/>
                <a:ext cx="546" cy="5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722" name="Text Box 50">
                <a:extLst>
                  <a:ext uri="{FF2B5EF4-FFF2-40B4-BE49-F238E27FC236}">
                    <a16:creationId xmlns:a16="http://schemas.microsoft.com/office/drawing/2014/main" id="{3DBB79ED-D992-4B4B-99EC-3513432182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2547"/>
                <a:ext cx="51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/>
                  <a:t>diaper</a:t>
                </a:r>
              </a:p>
            </p:txBody>
          </p:sp>
        </p:grpSp>
      </p:grpSp>
      <p:sp>
        <p:nvSpPr>
          <p:cNvPr id="28723" name="Text Box 51">
            <a:extLst>
              <a:ext uri="{FF2B5EF4-FFF2-40B4-BE49-F238E27FC236}">
                <a16:creationId xmlns:a16="http://schemas.microsoft.com/office/drawing/2014/main" id="{E2F105FD-D916-4847-8A5F-1C601B2FA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5284788"/>
            <a:ext cx="2160588" cy="37623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/>
              <a:t>Why? Is it strange?</a:t>
            </a:r>
          </a:p>
        </p:txBody>
      </p:sp>
      <p:sp>
        <p:nvSpPr>
          <p:cNvPr id="28724" name="AutoShape 52">
            <a:extLst>
              <a:ext uri="{FF2B5EF4-FFF2-40B4-BE49-F238E27FC236}">
                <a16:creationId xmlns:a16="http://schemas.microsoft.com/office/drawing/2014/main" id="{7A61DBED-765D-664E-8473-51DE8911D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1484313"/>
            <a:ext cx="936625" cy="433387"/>
          </a:xfrm>
          <a:prstGeom prst="wedgeRoundRectCallout">
            <a:avLst>
              <a:gd name="adj1" fmla="val -169491"/>
              <a:gd name="adj2" fmla="val 91759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TW" b="1" dirty="0">
                <a:solidFill>
                  <a:srgbClr val="3333CC"/>
                </a:solidFill>
              </a:rPr>
              <a:t>Item</a:t>
            </a:r>
          </a:p>
        </p:txBody>
      </p:sp>
      <p:sp>
        <p:nvSpPr>
          <p:cNvPr id="28725" name="AutoShape 53">
            <a:extLst>
              <a:ext uri="{FF2B5EF4-FFF2-40B4-BE49-F238E27FC236}">
                <a16:creationId xmlns:a16="http://schemas.microsoft.com/office/drawing/2014/main" id="{2447916F-5F13-474D-AAD9-CDB327441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060575"/>
            <a:ext cx="2592388" cy="792163"/>
          </a:xfrm>
          <a:prstGeom prst="wedgeRoundRectCallout">
            <a:avLst>
              <a:gd name="adj1" fmla="val -103523"/>
              <a:gd name="adj2" fmla="val 74852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TW" b="1" dirty="0">
                <a:solidFill>
                  <a:srgbClr val="3333CC"/>
                </a:solidFill>
              </a:rPr>
              <a:t>History</a:t>
            </a:r>
            <a:r>
              <a:rPr lang="en-US" altLang="zh-TW" dirty="0">
                <a:solidFill>
                  <a:srgbClr val="3333CC"/>
                </a:solidFill>
              </a:rPr>
              <a:t> </a:t>
            </a:r>
            <a:r>
              <a:rPr lang="en-US" altLang="zh-TW" dirty="0"/>
              <a:t>or </a:t>
            </a:r>
            <a:r>
              <a:rPr lang="en-US" altLang="zh-TW" b="1" dirty="0">
                <a:solidFill>
                  <a:srgbClr val="3333CC"/>
                </a:solidFill>
              </a:rPr>
              <a:t>Transaction</a:t>
            </a:r>
          </a:p>
        </p:txBody>
      </p:sp>
    </p:spTree>
    <p:extLst>
      <p:ext uri="{BB962C8B-B14F-4D97-AF65-F5344CB8AC3E}">
        <p14:creationId xmlns:p14="http://schemas.microsoft.com/office/powerpoint/2010/main" val="282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0" grpId="0" animBg="1"/>
      <p:bldP spid="28696" grpId="0"/>
      <p:bldP spid="28714" grpId="0" animBg="1"/>
      <p:bldP spid="28723" grpId="0" animBg="1"/>
      <p:bldP spid="28724" grpId="0" animBg="1"/>
      <p:bldP spid="2872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幻灯片编号占位符 8">
            <a:extLst>
              <a:ext uri="{FF2B5EF4-FFF2-40B4-BE49-F238E27FC236}">
                <a16:creationId xmlns:a16="http://schemas.microsoft.com/office/drawing/2014/main" id="{A72D8C44-908B-374B-860C-65B1F5D88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CA68-5D09-4546-B5ED-A71B047FC1F2}" type="slidenum">
              <a:rPr lang="en-US" altLang="zh-TW"/>
              <a:pPr/>
              <a:t>131</a:t>
            </a:fld>
            <a:endParaRPr lang="en-US" altLang="zh-TW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84E17C32-5951-F740-8335-FFF996C92D0F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>
          <a:xfrm>
            <a:off x="395536" y="214313"/>
            <a:ext cx="8748464" cy="622399"/>
          </a:xfrm>
        </p:spPr>
        <p:txBody>
          <a:bodyPr/>
          <a:lstStyle/>
          <a:p>
            <a:r>
              <a:rPr lang="en-US" altLang="zh-CN" sz="3600" b="0" dirty="0">
                <a:latin typeface="Calibri" panose="020F0502020204030204" pitchFamily="34" charset="0"/>
                <a:cs typeface="Calibri" panose="020F0502020204030204" pitchFamily="34" charset="0"/>
              </a:rPr>
              <a:t>An Application of BFS: </a:t>
            </a:r>
            <a:r>
              <a:rPr lang="en-US" altLang="zh-CN" sz="3600" b="0" dirty="0" err="1">
                <a:latin typeface="Calibri" panose="020F0502020204030204" pitchFamily="34" charset="0"/>
                <a:cs typeface="Calibri" panose="020F0502020204030204" pitchFamily="34" charset="0"/>
              </a:rPr>
              <a:t>Apriori</a:t>
            </a:r>
            <a:r>
              <a:rPr lang="zh-CN" altLang="en-US" sz="36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600" b="0" dirty="0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endParaRPr lang="en-US" altLang="zh-TW" sz="36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E98B9846-47EF-EA4B-A9B7-FA8E38C3D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484313"/>
            <a:ext cx="3095625" cy="37623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/>
              <a:t>Supermarket Application</a:t>
            </a:r>
          </a:p>
        </p:txBody>
      </p:sp>
      <p:grpSp>
        <p:nvGrpSpPr>
          <p:cNvPr id="29700" name="Group 4">
            <a:extLst>
              <a:ext uri="{FF2B5EF4-FFF2-40B4-BE49-F238E27FC236}">
                <a16:creationId xmlns:a16="http://schemas.microsoft.com/office/drawing/2014/main" id="{01DFB05F-5255-2F40-AEDC-426E8E272F95}"/>
              </a:ext>
            </a:extLst>
          </p:cNvPr>
          <p:cNvGrpSpPr>
            <a:grpSpLocks/>
          </p:cNvGrpSpPr>
          <p:nvPr/>
        </p:nvGrpSpPr>
        <p:grpSpPr bwMode="auto">
          <a:xfrm>
            <a:off x="4859338" y="4292600"/>
            <a:ext cx="3960812" cy="2592388"/>
            <a:chOff x="3061" y="2704"/>
            <a:chExt cx="2495" cy="1633"/>
          </a:xfrm>
        </p:grpSpPr>
        <p:sp>
          <p:nvSpPr>
            <p:cNvPr id="29701" name="Text Box 5">
              <a:extLst>
                <a:ext uri="{FF2B5EF4-FFF2-40B4-BE49-F238E27FC236}">
                  <a16:creationId xmlns:a16="http://schemas.microsoft.com/office/drawing/2014/main" id="{6C4EDF20-7C0E-034A-B8E0-98EF95A3F0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1" y="2704"/>
              <a:ext cx="2495" cy="46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dirty="0"/>
                <a:t>An interesting association:</a:t>
              </a:r>
            </a:p>
            <a:p>
              <a:endParaRPr lang="en-US" altLang="zh-TW" dirty="0"/>
            </a:p>
            <a:p>
              <a:r>
                <a:rPr lang="en-US" altLang="zh-TW" b="1" dirty="0">
                  <a:solidFill>
                    <a:srgbClr val="3333CC"/>
                  </a:solidFill>
                </a:rPr>
                <a:t>Diaper</a:t>
              </a:r>
              <a:r>
                <a:rPr lang="en-US" altLang="zh-TW" dirty="0"/>
                <a:t> and </a:t>
              </a:r>
              <a:r>
                <a:rPr lang="en-US" altLang="zh-TW" b="1" dirty="0">
                  <a:solidFill>
                    <a:srgbClr val="3333CC"/>
                  </a:solidFill>
                </a:rPr>
                <a:t>Beer</a:t>
              </a:r>
              <a:r>
                <a:rPr lang="en-US" altLang="zh-TW" dirty="0">
                  <a:solidFill>
                    <a:srgbClr val="3333CC"/>
                  </a:solidFill>
                </a:rPr>
                <a:t> </a:t>
              </a:r>
              <a:r>
                <a:rPr lang="en-US" altLang="zh-TW" dirty="0"/>
                <a:t>are usually bought together.  </a:t>
              </a:r>
            </a:p>
          </p:txBody>
        </p:sp>
        <p:grpSp>
          <p:nvGrpSpPr>
            <p:cNvPr id="29702" name="Group 6">
              <a:extLst>
                <a:ext uri="{FF2B5EF4-FFF2-40B4-BE49-F238E27FC236}">
                  <a16:creationId xmlns:a16="http://schemas.microsoft.com/office/drawing/2014/main" id="{38EDC2C6-3343-984D-A420-19AC955E4B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0" y="3496"/>
              <a:ext cx="628" cy="841"/>
              <a:chOff x="3833" y="3385"/>
              <a:chExt cx="628" cy="841"/>
            </a:xfrm>
          </p:grpSpPr>
          <p:pic>
            <p:nvPicPr>
              <p:cNvPr id="29703" name="Picture 7" descr="beer">
                <a:extLst>
                  <a:ext uri="{FF2B5EF4-FFF2-40B4-BE49-F238E27FC236}">
                    <a16:creationId xmlns:a16="http://schemas.microsoft.com/office/drawing/2014/main" id="{AFE25278-C5D9-C242-AFD1-78C3C423F6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3" y="3385"/>
                <a:ext cx="628" cy="7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9704" name="Text Box 8">
                <a:extLst>
                  <a:ext uri="{FF2B5EF4-FFF2-40B4-BE49-F238E27FC236}">
                    <a16:creationId xmlns:a16="http://schemas.microsoft.com/office/drawing/2014/main" id="{4A397706-FC95-CD41-AB68-5CC4EB4E9B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2" y="3995"/>
                <a:ext cx="40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/>
                  <a:t>beer</a:t>
                </a:r>
              </a:p>
            </p:txBody>
          </p:sp>
        </p:grpSp>
        <p:grpSp>
          <p:nvGrpSpPr>
            <p:cNvPr id="29705" name="Group 9">
              <a:extLst>
                <a:ext uri="{FF2B5EF4-FFF2-40B4-BE49-F238E27FC236}">
                  <a16:creationId xmlns:a16="http://schemas.microsoft.com/office/drawing/2014/main" id="{0B532291-2D1A-A34E-9721-476418EAA6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1" y="3583"/>
              <a:ext cx="546" cy="723"/>
              <a:chOff x="1207" y="2055"/>
              <a:chExt cx="546" cy="723"/>
            </a:xfrm>
          </p:grpSpPr>
          <p:pic>
            <p:nvPicPr>
              <p:cNvPr id="29706" name="Picture 10" descr="diaper">
                <a:extLst>
                  <a:ext uri="{FF2B5EF4-FFF2-40B4-BE49-F238E27FC236}">
                    <a16:creationId xmlns:a16="http://schemas.microsoft.com/office/drawing/2014/main" id="{BC846F3B-C486-B74B-99F2-41C686833F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7" y="2055"/>
                <a:ext cx="546" cy="5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07" name="Text Box 11">
                <a:extLst>
                  <a:ext uri="{FF2B5EF4-FFF2-40B4-BE49-F238E27FC236}">
                    <a16:creationId xmlns:a16="http://schemas.microsoft.com/office/drawing/2014/main" id="{4044510D-2595-4E4E-B52D-32AC9AE990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2547"/>
                <a:ext cx="51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/>
                  <a:t>diaper</a:t>
                </a:r>
              </a:p>
            </p:txBody>
          </p:sp>
        </p:grpSp>
      </p:grpSp>
      <p:sp>
        <p:nvSpPr>
          <p:cNvPr id="29708" name="Text Box 12">
            <a:extLst>
              <a:ext uri="{FF2B5EF4-FFF2-40B4-BE49-F238E27FC236}">
                <a16:creationId xmlns:a16="http://schemas.microsoft.com/office/drawing/2014/main" id="{B8853837-8C2C-C64F-94BE-51039191E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5284788"/>
            <a:ext cx="2160588" cy="37623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/>
              <a:t>Why? Is it strange?</a:t>
            </a:r>
          </a:p>
        </p:txBody>
      </p:sp>
    </p:spTree>
    <p:extLst>
      <p:ext uri="{BB962C8B-B14F-4D97-AF65-F5344CB8AC3E}">
        <p14:creationId xmlns:p14="http://schemas.microsoft.com/office/powerpoint/2010/main" val="183917150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幻灯片编号占位符 8">
            <a:extLst>
              <a:ext uri="{FF2B5EF4-FFF2-40B4-BE49-F238E27FC236}">
                <a16:creationId xmlns:a16="http://schemas.microsoft.com/office/drawing/2014/main" id="{778B10CE-A9BA-2B45-B696-4EE674C89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42671-9E09-8C4D-A1CD-494DF5694D05}" type="slidenum">
              <a:rPr lang="en-US" altLang="zh-TW"/>
              <a:pPr/>
              <a:t>132</a:t>
            </a:fld>
            <a:endParaRPr lang="en-US" altLang="zh-TW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C9AF7AA6-1A90-3640-BEA7-5CB7DDCC8D56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zh-CN" sz="3600" b="0" dirty="0">
                <a:latin typeface="Calibri" panose="020F0502020204030204" pitchFamily="34" charset="0"/>
                <a:cs typeface="Calibri" panose="020F0502020204030204" pitchFamily="34" charset="0"/>
              </a:rPr>
              <a:t>An Application of BFS: </a:t>
            </a:r>
            <a:r>
              <a:rPr lang="en-US" altLang="zh-CN" sz="3600" b="0" dirty="0" err="1">
                <a:latin typeface="Calibri" panose="020F0502020204030204" pitchFamily="34" charset="0"/>
                <a:cs typeface="Calibri" panose="020F0502020204030204" pitchFamily="34" charset="0"/>
              </a:rPr>
              <a:t>Apriori</a:t>
            </a:r>
            <a:r>
              <a:rPr lang="zh-CN" altLang="en-US" sz="36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600" b="0" dirty="0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endParaRPr lang="en-US" altLang="zh-TW" sz="36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23" name="Text Box 3">
            <a:extLst>
              <a:ext uri="{FF2B5EF4-FFF2-40B4-BE49-F238E27FC236}">
                <a16:creationId xmlns:a16="http://schemas.microsoft.com/office/drawing/2014/main" id="{F34B2DD0-50F3-A64B-8B20-AC460D2CE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1036539"/>
            <a:ext cx="3095625" cy="37623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/>
              <a:t>Supermarket Application</a:t>
            </a:r>
          </a:p>
        </p:txBody>
      </p:sp>
      <p:grpSp>
        <p:nvGrpSpPr>
          <p:cNvPr id="30724" name="Group 4">
            <a:extLst>
              <a:ext uri="{FF2B5EF4-FFF2-40B4-BE49-F238E27FC236}">
                <a16:creationId xmlns:a16="http://schemas.microsoft.com/office/drawing/2014/main" id="{046C75C8-0F20-BD43-9686-950CA0E6B514}"/>
              </a:ext>
            </a:extLst>
          </p:cNvPr>
          <p:cNvGrpSpPr>
            <a:grpSpLocks/>
          </p:cNvGrpSpPr>
          <p:nvPr/>
        </p:nvGrpSpPr>
        <p:grpSpPr bwMode="auto">
          <a:xfrm>
            <a:off x="395289" y="1446212"/>
            <a:ext cx="7427912" cy="1335087"/>
            <a:chOff x="249" y="3496"/>
            <a:chExt cx="4679" cy="841"/>
          </a:xfrm>
        </p:grpSpPr>
        <p:sp>
          <p:nvSpPr>
            <p:cNvPr id="30725" name="Text Box 5">
              <a:extLst>
                <a:ext uri="{FF2B5EF4-FFF2-40B4-BE49-F238E27FC236}">
                  <a16:creationId xmlns:a16="http://schemas.microsoft.com/office/drawing/2014/main" id="{B979EA62-5D42-A840-9A71-F5260A72B4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" y="3656"/>
              <a:ext cx="2495" cy="46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dirty="0"/>
                <a:t>An interesting association:</a:t>
              </a:r>
            </a:p>
            <a:p>
              <a:endParaRPr lang="en-US" altLang="zh-TW" dirty="0"/>
            </a:p>
            <a:p>
              <a:r>
                <a:rPr lang="en-US" altLang="zh-TW" b="1" dirty="0">
                  <a:solidFill>
                    <a:srgbClr val="3333CC"/>
                  </a:solidFill>
                </a:rPr>
                <a:t>Diaper</a:t>
              </a:r>
              <a:r>
                <a:rPr lang="en-US" altLang="zh-TW" dirty="0"/>
                <a:t> and</a:t>
              </a:r>
              <a:r>
                <a:rPr lang="en-US" altLang="zh-TW" dirty="0">
                  <a:solidFill>
                    <a:srgbClr val="3333CC"/>
                  </a:solidFill>
                </a:rPr>
                <a:t> </a:t>
              </a:r>
              <a:r>
                <a:rPr lang="en-US" altLang="zh-TW" b="1" dirty="0">
                  <a:solidFill>
                    <a:srgbClr val="3333CC"/>
                  </a:solidFill>
                </a:rPr>
                <a:t>Beer</a:t>
              </a:r>
              <a:r>
                <a:rPr lang="en-US" altLang="zh-TW" dirty="0">
                  <a:solidFill>
                    <a:srgbClr val="3333CC"/>
                  </a:solidFill>
                </a:rPr>
                <a:t> </a:t>
              </a:r>
              <a:r>
                <a:rPr lang="en-US" altLang="zh-TW" dirty="0"/>
                <a:t>are usually bought together.  </a:t>
              </a:r>
            </a:p>
          </p:txBody>
        </p:sp>
        <p:grpSp>
          <p:nvGrpSpPr>
            <p:cNvPr id="30726" name="Group 6">
              <a:extLst>
                <a:ext uri="{FF2B5EF4-FFF2-40B4-BE49-F238E27FC236}">
                  <a16:creationId xmlns:a16="http://schemas.microsoft.com/office/drawing/2014/main" id="{1A856A86-A078-9E44-981E-1A7575FE46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0" y="3496"/>
              <a:ext cx="628" cy="841"/>
              <a:chOff x="3833" y="3385"/>
              <a:chExt cx="628" cy="841"/>
            </a:xfrm>
          </p:grpSpPr>
          <p:pic>
            <p:nvPicPr>
              <p:cNvPr id="30727" name="Picture 7" descr="beer">
                <a:extLst>
                  <a:ext uri="{FF2B5EF4-FFF2-40B4-BE49-F238E27FC236}">
                    <a16:creationId xmlns:a16="http://schemas.microsoft.com/office/drawing/2014/main" id="{971F4B2F-7865-3E4E-80D0-BF335C5DBC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3" y="3385"/>
                <a:ext cx="628" cy="7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30728" name="Text Box 8">
                <a:extLst>
                  <a:ext uri="{FF2B5EF4-FFF2-40B4-BE49-F238E27FC236}">
                    <a16:creationId xmlns:a16="http://schemas.microsoft.com/office/drawing/2014/main" id="{7020A6B5-42A8-0349-B3E5-031FBE1FE1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2" y="3995"/>
                <a:ext cx="40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/>
                  <a:t>beer</a:t>
                </a:r>
              </a:p>
            </p:txBody>
          </p:sp>
        </p:grpSp>
        <p:grpSp>
          <p:nvGrpSpPr>
            <p:cNvPr id="30729" name="Group 9">
              <a:extLst>
                <a:ext uri="{FF2B5EF4-FFF2-40B4-BE49-F238E27FC236}">
                  <a16:creationId xmlns:a16="http://schemas.microsoft.com/office/drawing/2014/main" id="{E3F99AC7-EC5E-E148-9D01-5E764653BE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1" y="3583"/>
              <a:ext cx="546" cy="723"/>
              <a:chOff x="1207" y="2055"/>
              <a:chExt cx="546" cy="723"/>
            </a:xfrm>
          </p:grpSpPr>
          <p:pic>
            <p:nvPicPr>
              <p:cNvPr id="30730" name="Picture 10" descr="diaper">
                <a:extLst>
                  <a:ext uri="{FF2B5EF4-FFF2-40B4-BE49-F238E27FC236}">
                    <a16:creationId xmlns:a16="http://schemas.microsoft.com/office/drawing/2014/main" id="{31654935-ED76-9A43-9477-191BF29187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7" y="2055"/>
                <a:ext cx="546" cy="5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731" name="Text Box 11">
                <a:extLst>
                  <a:ext uri="{FF2B5EF4-FFF2-40B4-BE49-F238E27FC236}">
                    <a16:creationId xmlns:a16="http://schemas.microsoft.com/office/drawing/2014/main" id="{BEE9353F-B66F-034D-B6EC-5F76F18C0B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2547"/>
                <a:ext cx="51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/>
                  <a:t>diaper</a:t>
                </a:r>
              </a:p>
            </p:txBody>
          </p:sp>
        </p:grpSp>
      </p:grpSp>
      <p:sp>
        <p:nvSpPr>
          <p:cNvPr id="30732" name="Text Box 12">
            <a:extLst>
              <a:ext uri="{FF2B5EF4-FFF2-40B4-BE49-F238E27FC236}">
                <a16:creationId xmlns:a16="http://schemas.microsoft.com/office/drawing/2014/main" id="{F18135CF-E30E-DD4B-94CD-5DE7FFBC9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1181100"/>
            <a:ext cx="2160588" cy="37623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/>
              <a:t>Why? Is it strange?</a:t>
            </a:r>
          </a:p>
        </p:txBody>
      </p:sp>
      <p:sp>
        <p:nvSpPr>
          <p:cNvPr id="30733" name="Text Box 13">
            <a:extLst>
              <a:ext uri="{FF2B5EF4-FFF2-40B4-BE49-F238E27FC236}">
                <a16:creationId xmlns:a16="http://schemas.microsoft.com/office/drawing/2014/main" id="{6E5F0A89-E930-3247-98C8-F4939DA1F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852738"/>
            <a:ext cx="8280400" cy="39465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</p:txBody>
      </p:sp>
      <p:sp>
        <p:nvSpPr>
          <p:cNvPr id="30734" name="Text Box 14">
            <a:extLst>
              <a:ext uri="{FF2B5EF4-FFF2-40B4-BE49-F238E27FC236}">
                <a16:creationId xmlns:a16="http://schemas.microsoft.com/office/drawing/2014/main" id="{4F7EC347-67CD-E545-A6CD-807A73C1D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997200"/>
            <a:ext cx="452559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3333CC"/>
                </a:solidFill>
              </a:rPr>
              <a:t>Reasons:</a:t>
            </a:r>
          </a:p>
          <a:p>
            <a:endParaRPr lang="en-US" altLang="zh-TW" b="1" dirty="0"/>
          </a:p>
          <a:p>
            <a:r>
              <a:rPr lang="en-US" altLang="zh-TW" dirty="0"/>
              <a:t>This pattern occurs frequently in the </a:t>
            </a:r>
            <a:r>
              <a:rPr lang="en-US" altLang="zh-TW" b="1" dirty="0">
                <a:solidFill>
                  <a:srgbClr val="3333CC"/>
                </a:solidFill>
              </a:rPr>
              <a:t>early evening</a:t>
            </a:r>
            <a:r>
              <a:rPr lang="en-US" altLang="zh-TW" dirty="0"/>
              <a:t>.</a:t>
            </a:r>
          </a:p>
        </p:txBody>
      </p:sp>
      <p:sp>
        <p:nvSpPr>
          <p:cNvPr id="30735" name="Text Box 15">
            <a:extLst>
              <a:ext uri="{FF2B5EF4-FFF2-40B4-BE49-F238E27FC236}">
                <a16:creationId xmlns:a16="http://schemas.microsoft.com/office/drawing/2014/main" id="{89D83F84-630A-4749-9050-F288CF7F9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365625"/>
            <a:ext cx="1584325" cy="22987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/>
              <a:t>Office</a:t>
            </a: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</p:txBody>
      </p:sp>
      <p:grpSp>
        <p:nvGrpSpPr>
          <p:cNvPr id="30736" name="Group 16">
            <a:extLst>
              <a:ext uri="{FF2B5EF4-FFF2-40B4-BE49-F238E27FC236}">
                <a16:creationId xmlns:a16="http://schemas.microsoft.com/office/drawing/2014/main" id="{703DCA18-2D76-514D-A830-211FF27C38FE}"/>
              </a:ext>
            </a:extLst>
          </p:cNvPr>
          <p:cNvGrpSpPr>
            <a:grpSpLocks/>
          </p:cNvGrpSpPr>
          <p:nvPr/>
        </p:nvGrpSpPr>
        <p:grpSpPr bwMode="auto">
          <a:xfrm>
            <a:off x="969963" y="5013325"/>
            <a:ext cx="1154112" cy="1295400"/>
            <a:chOff x="611" y="3158"/>
            <a:chExt cx="727" cy="816"/>
          </a:xfrm>
        </p:grpSpPr>
        <p:grpSp>
          <p:nvGrpSpPr>
            <p:cNvPr id="30737" name="Group 17">
              <a:extLst>
                <a:ext uri="{FF2B5EF4-FFF2-40B4-BE49-F238E27FC236}">
                  <a16:creationId xmlns:a16="http://schemas.microsoft.com/office/drawing/2014/main" id="{E8932241-0240-2248-BCFA-743968E6B8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" y="3563"/>
              <a:ext cx="408" cy="411"/>
              <a:chOff x="930" y="3563"/>
              <a:chExt cx="408" cy="411"/>
            </a:xfrm>
          </p:grpSpPr>
          <p:sp>
            <p:nvSpPr>
              <p:cNvPr id="30738" name="Rectangle 18">
                <a:extLst>
                  <a:ext uri="{FF2B5EF4-FFF2-40B4-BE49-F238E27FC236}">
                    <a16:creationId xmlns:a16="http://schemas.microsoft.com/office/drawing/2014/main" id="{A6B03069-3756-F74F-98F1-C2FCE46F0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3563"/>
                <a:ext cx="408" cy="9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39" name="Rectangle 19">
                <a:extLst>
                  <a:ext uri="{FF2B5EF4-FFF2-40B4-BE49-F238E27FC236}">
                    <a16:creationId xmlns:a16="http://schemas.microsoft.com/office/drawing/2014/main" id="{AD21ECDC-4204-D045-B1E5-0AB8A925B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2" y="3657"/>
                <a:ext cx="90" cy="31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0740" name="Group 20">
              <a:extLst>
                <a:ext uri="{FF2B5EF4-FFF2-40B4-BE49-F238E27FC236}">
                  <a16:creationId xmlns:a16="http://schemas.microsoft.com/office/drawing/2014/main" id="{15386D02-9476-7844-9259-B13B1B4282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" y="3158"/>
              <a:ext cx="455" cy="816"/>
              <a:chOff x="611" y="3158"/>
              <a:chExt cx="455" cy="816"/>
            </a:xfrm>
          </p:grpSpPr>
          <p:sp>
            <p:nvSpPr>
              <p:cNvPr id="30741" name="Oval 21">
                <a:extLst>
                  <a:ext uri="{FF2B5EF4-FFF2-40B4-BE49-F238E27FC236}">
                    <a16:creationId xmlns:a16="http://schemas.microsoft.com/office/drawing/2014/main" id="{DCE01FF1-D731-BB4A-A711-78527D6B3D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3158"/>
                <a:ext cx="273" cy="27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42" name="Line 22">
                <a:extLst>
                  <a:ext uri="{FF2B5EF4-FFF2-40B4-BE49-F238E27FC236}">
                    <a16:creationId xmlns:a16="http://schemas.microsoft.com/office/drawing/2014/main" id="{C1D0774A-EBED-544B-AB1E-E6D605DF1A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8" y="3430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43" name="Line 23">
                <a:extLst>
                  <a:ext uri="{FF2B5EF4-FFF2-40B4-BE49-F238E27FC236}">
                    <a16:creationId xmlns:a16="http://schemas.microsoft.com/office/drawing/2014/main" id="{E5360524-8EA7-3E41-B2AF-A9B7FB607A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8" y="3430"/>
                <a:ext cx="318" cy="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44" name="Line 24">
                <a:extLst>
                  <a:ext uri="{FF2B5EF4-FFF2-40B4-BE49-F238E27FC236}">
                    <a16:creationId xmlns:a16="http://schemas.microsoft.com/office/drawing/2014/main" id="{4687142C-3BAE-3C41-BE71-CDD0BC8669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8" y="3430"/>
                <a:ext cx="227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45" name="Line 25">
                <a:extLst>
                  <a:ext uri="{FF2B5EF4-FFF2-40B4-BE49-F238E27FC236}">
                    <a16:creationId xmlns:a16="http://schemas.microsoft.com/office/drawing/2014/main" id="{D1C87DB4-BFCE-4F42-AC30-247D1E1A0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8" y="3702"/>
                <a:ext cx="272" cy="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46" name="Line 26">
                <a:extLst>
                  <a:ext uri="{FF2B5EF4-FFF2-40B4-BE49-F238E27FC236}">
                    <a16:creationId xmlns:a16="http://schemas.microsoft.com/office/drawing/2014/main" id="{B8EF7376-C243-1245-82F9-9880792865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8" y="3702"/>
                <a:ext cx="1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47" name="Line 27">
                <a:extLst>
                  <a:ext uri="{FF2B5EF4-FFF2-40B4-BE49-F238E27FC236}">
                    <a16:creationId xmlns:a16="http://schemas.microsoft.com/office/drawing/2014/main" id="{218751B0-2894-214B-B5FC-FF154F12E8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3702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48" name="Line 28">
                <a:extLst>
                  <a:ext uri="{FF2B5EF4-FFF2-40B4-BE49-F238E27FC236}">
                    <a16:creationId xmlns:a16="http://schemas.microsoft.com/office/drawing/2014/main" id="{A05F4806-6BB6-7940-B417-5E3E83897A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0" y="3748"/>
                <a:ext cx="0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0749" name="Group 29">
              <a:extLst>
                <a:ext uri="{FF2B5EF4-FFF2-40B4-BE49-F238E27FC236}">
                  <a16:creationId xmlns:a16="http://schemas.microsoft.com/office/drawing/2014/main" id="{E7CAE473-C8DF-434F-8886-808A9F0CB0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" y="3475"/>
              <a:ext cx="227" cy="499"/>
              <a:chOff x="612" y="3475"/>
              <a:chExt cx="227" cy="499"/>
            </a:xfrm>
          </p:grpSpPr>
          <p:sp>
            <p:nvSpPr>
              <p:cNvPr id="30750" name="Rectangle 30">
                <a:extLst>
                  <a:ext uri="{FF2B5EF4-FFF2-40B4-BE49-F238E27FC236}">
                    <a16:creationId xmlns:a16="http://schemas.microsoft.com/office/drawing/2014/main" id="{D84789AF-3074-814F-93DF-89E904004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3748"/>
                <a:ext cx="227" cy="4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51" name="Rectangle 31">
                <a:extLst>
                  <a:ext uri="{FF2B5EF4-FFF2-40B4-BE49-F238E27FC236}">
                    <a16:creationId xmlns:a16="http://schemas.microsoft.com/office/drawing/2014/main" id="{96A6823C-1D2D-D34F-A2BA-4134BC92A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793"/>
                <a:ext cx="46" cy="18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52" name="Rectangle 32">
                <a:extLst>
                  <a:ext uri="{FF2B5EF4-FFF2-40B4-BE49-F238E27FC236}">
                    <a16:creationId xmlns:a16="http://schemas.microsoft.com/office/drawing/2014/main" id="{7B532EDF-AE09-2A43-A4C8-C5064222D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" y="3793"/>
                <a:ext cx="46" cy="18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53" name="Rectangle 33">
                <a:extLst>
                  <a:ext uri="{FF2B5EF4-FFF2-40B4-BE49-F238E27FC236}">
                    <a16:creationId xmlns:a16="http://schemas.microsoft.com/office/drawing/2014/main" id="{65D4E054-C48D-A842-940E-CE4AB93D2B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3475"/>
                <a:ext cx="45" cy="27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0754" name="Text Box 34">
            <a:extLst>
              <a:ext uri="{FF2B5EF4-FFF2-40B4-BE49-F238E27FC236}">
                <a16:creationId xmlns:a16="http://schemas.microsoft.com/office/drawing/2014/main" id="{E4A4D372-2F36-1545-981D-C5F7F4B69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989388"/>
            <a:ext cx="1584325" cy="37623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/>
              <a:t>Daytime</a:t>
            </a:r>
          </a:p>
        </p:txBody>
      </p:sp>
      <p:sp>
        <p:nvSpPr>
          <p:cNvPr id="30755" name="Text Box 35">
            <a:extLst>
              <a:ext uri="{FF2B5EF4-FFF2-40B4-BE49-F238E27FC236}">
                <a16:creationId xmlns:a16="http://schemas.microsoft.com/office/drawing/2014/main" id="{A65754A4-30DC-3C4F-845F-570E20235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4652963"/>
            <a:ext cx="12461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Working</a:t>
            </a:r>
            <a:r>
              <a:rPr lang="en-US" altLang="zh-TW">
                <a:latin typeface="Arial" panose="020B0604020202020204" pitchFamily="34" charset="0"/>
              </a:rPr>
              <a:t>…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620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3" grpId="0" animBg="1"/>
      <p:bldP spid="30734" grpId="0"/>
      <p:bldP spid="30735" grpId="0" animBg="1"/>
      <p:bldP spid="30754" grpId="0" animBg="1"/>
      <p:bldP spid="30755" grpId="0"/>
      <p:bldP spid="30755" grpId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" descr="beer">
            <a:extLst>
              <a:ext uri="{FF2B5EF4-FFF2-40B4-BE49-F238E27FC236}">
                <a16:creationId xmlns:a16="http://schemas.microsoft.com/office/drawing/2014/main" id="{2095BDB5-AC4B-4E35-AA9C-E77F9D203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1" y="1446212"/>
            <a:ext cx="99695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0" name="幻灯片编号占位符 8">
            <a:extLst>
              <a:ext uri="{FF2B5EF4-FFF2-40B4-BE49-F238E27FC236}">
                <a16:creationId xmlns:a16="http://schemas.microsoft.com/office/drawing/2014/main" id="{ACFF410E-4C97-5E49-AA7D-D0B176C5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3E9A6-2FE7-8447-B14C-4EFF5EBD8E81}" type="slidenum">
              <a:rPr lang="en-US" altLang="zh-TW"/>
              <a:pPr/>
              <a:t>133</a:t>
            </a:fld>
            <a:endParaRPr lang="en-US" altLang="zh-TW"/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2957AE44-FCD2-5444-A5C8-12109CCFF8B4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zh-CN" sz="3600" b="0" dirty="0">
                <a:latin typeface="Calibri" panose="020F0502020204030204" pitchFamily="34" charset="0"/>
                <a:cs typeface="Calibri" panose="020F0502020204030204" pitchFamily="34" charset="0"/>
              </a:rPr>
              <a:t>An Application of BFS: </a:t>
            </a:r>
            <a:r>
              <a:rPr lang="en-US" altLang="zh-CN" sz="3600" b="0" dirty="0" err="1">
                <a:latin typeface="Calibri" panose="020F0502020204030204" pitchFamily="34" charset="0"/>
                <a:cs typeface="Calibri" panose="020F0502020204030204" pitchFamily="34" charset="0"/>
              </a:rPr>
              <a:t>Apriori</a:t>
            </a:r>
            <a:r>
              <a:rPr lang="zh-CN" altLang="en-US" sz="36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600" b="0" dirty="0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endParaRPr lang="en-US" altLang="zh-TW" sz="3600" dirty="0"/>
          </a:p>
        </p:txBody>
      </p:sp>
      <p:sp>
        <p:nvSpPr>
          <p:cNvPr id="31747" name="Text Box 3">
            <a:extLst>
              <a:ext uri="{FF2B5EF4-FFF2-40B4-BE49-F238E27FC236}">
                <a16:creationId xmlns:a16="http://schemas.microsoft.com/office/drawing/2014/main" id="{BF3B7A70-B18E-8640-A997-82A08342D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55" y="1036539"/>
            <a:ext cx="3095625" cy="37623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dirty="0"/>
              <a:t>Supermarket Application</a:t>
            </a:r>
          </a:p>
        </p:txBody>
      </p:sp>
      <p:sp>
        <p:nvSpPr>
          <p:cNvPr id="31756" name="Text Box 12">
            <a:extLst>
              <a:ext uri="{FF2B5EF4-FFF2-40B4-BE49-F238E27FC236}">
                <a16:creationId xmlns:a16="http://schemas.microsoft.com/office/drawing/2014/main" id="{0D86F843-568E-064C-AC5F-E33B1AB39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1181100"/>
            <a:ext cx="2160588" cy="37623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/>
              <a:t>Why? Is it strange?</a:t>
            </a:r>
          </a:p>
        </p:txBody>
      </p:sp>
      <p:sp>
        <p:nvSpPr>
          <p:cNvPr id="31757" name="Text Box 13">
            <a:extLst>
              <a:ext uri="{FF2B5EF4-FFF2-40B4-BE49-F238E27FC236}">
                <a16:creationId xmlns:a16="http://schemas.microsoft.com/office/drawing/2014/main" id="{78D882B6-4C34-8E44-9CF1-F7FBC732E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852738"/>
            <a:ext cx="8280400" cy="39465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</p:txBody>
      </p:sp>
      <p:sp>
        <p:nvSpPr>
          <p:cNvPr id="31758" name="Text Box 14">
            <a:extLst>
              <a:ext uri="{FF2B5EF4-FFF2-40B4-BE49-F238E27FC236}">
                <a16:creationId xmlns:a16="http://schemas.microsoft.com/office/drawing/2014/main" id="{12E7F68A-CA5C-CF48-B9CD-B6B9F1D899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997200"/>
            <a:ext cx="452559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3333CC"/>
                </a:solidFill>
              </a:rPr>
              <a:t>Reasons:</a:t>
            </a:r>
          </a:p>
          <a:p>
            <a:endParaRPr lang="en-US" altLang="zh-TW" b="1" dirty="0"/>
          </a:p>
          <a:p>
            <a:r>
              <a:rPr lang="en-US" altLang="zh-TW" dirty="0"/>
              <a:t>This pattern occurs frequently in the </a:t>
            </a:r>
            <a:r>
              <a:rPr lang="en-US" altLang="zh-TW" b="1" dirty="0">
                <a:solidFill>
                  <a:srgbClr val="3333CC"/>
                </a:solidFill>
              </a:rPr>
              <a:t>early evening</a:t>
            </a:r>
            <a:r>
              <a:rPr lang="en-US" altLang="zh-TW" dirty="0">
                <a:solidFill>
                  <a:srgbClr val="3333CC"/>
                </a:solidFill>
              </a:rPr>
              <a:t>.</a:t>
            </a:r>
          </a:p>
        </p:txBody>
      </p:sp>
      <p:sp>
        <p:nvSpPr>
          <p:cNvPr id="31759" name="Text Box 15">
            <a:extLst>
              <a:ext uri="{FF2B5EF4-FFF2-40B4-BE49-F238E27FC236}">
                <a16:creationId xmlns:a16="http://schemas.microsoft.com/office/drawing/2014/main" id="{442908F4-6157-2544-9BC4-F2930E8AC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365625"/>
            <a:ext cx="1584325" cy="22987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/>
              <a:t>Office</a:t>
            </a: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</p:txBody>
      </p:sp>
      <p:grpSp>
        <p:nvGrpSpPr>
          <p:cNvPr id="31760" name="Group 16">
            <a:extLst>
              <a:ext uri="{FF2B5EF4-FFF2-40B4-BE49-F238E27FC236}">
                <a16:creationId xmlns:a16="http://schemas.microsoft.com/office/drawing/2014/main" id="{0A2E5FAB-37AA-5942-9A7A-86ADA88DE5ED}"/>
              </a:ext>
            </a:extLst>
          </p:cNvPr>
          <p:cNvGrpSpPr>
            <a:grpSpLocks/>
          </p:cNvGrpSpPr>
          <p:nvPr/>
        </p:nvGrpSpPr>
        <p:grpSpPr bwMode="auto">
          <a:xfrm>
            <a:off x="969963" y="5013325"/>
            <a:ext cx="1154112" cy="1295400"/>
            <a:chOff x="611" y="3158"/>
            <a:chExt cx="727" cy="816"/>
          </a:xfrm>
        </p:grpSpPr>
        <p:grpSp>
          <p:nvGrpSpPr>
            <p:cNvPr id="31761" name="Group 17">
              <a:extLst>
                <a:ext uri="{FF2B5EF4-FFF2-40B4-BE49-F238E27FC236}">
                  <a16:creationId xmlns:a16="http://schemas.microsoft.com/office/drawing/2014/main" id="{D7E7ECC7-ACCA-6F4E-A002-55DA04165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" y="3563"/>
              <a:ext cx="408" cy="411"/>
              <a:chOff x="930" y="3563"/>
              <a:chExt cx="408" cy="411"/>
            </a:xfrm>
          </p:grpSpPr>
          <p:sp>
            <p:nvSpPr>
              <p:cNvPr id="31762" name="Rectangle 18">
                <a:extLst>
                  <a:ext uri="{FF2B5EF4-FFF2-40B4-BE49-F238E27FC236}">
                    <a16:creationId xmlns:a16="http://schemas.microsoft.com/office/drawing/2014/main" id="{C780C5DD-FB38-8D42-8151-028A61BC8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3563"/>
                <a:ext cx="408" cy="9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63" name="Rectangle 19">
                <a:extLst>
                  <a:ext uri="{FF2B5EF4-FFF2-40B4-BE49-F238E27FC236}">
                    <a16:creationId xmlns:a16="http://schemas.microsoft.com/office/drawing/2014/main" id="{9BC43AAB-FAEC-DF4E-823F-B73FD8FC40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2" y="3657"/>
                <a:ext cx="90" cy="31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1764" name="Group 20">
              <a:extLst>
                <a:ext uri="{FF2B5EF4-FFF2-40B4-BE49-F238E27FC236}">
                  <a16:creationId xmlns:a16="http://schemas.microsoft.com/office/drawing/2014/main" id="{C4C128D3-2418-5F47-B409-25F4127AAB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" y="3158"/>
              <a:ext cx="455" cy="816"/>
              <a:chOff x="611" y="3158"/>
              <a:chExt cx="455" cy="816"/>
            </a:xfrm>
          </p:grpSpPr>
          <p:sp>
            <p:nvSpPr>
              <p:cNvPr id="31765" name="Oval 21">
                <a:extLst>
                  <a:ext uri="{FF2B5EF4-FFF2-40B4-BE49-F238E27FC236}">
                    <a16:creationId xmlns:a16="http://schemas.microsoft.com/office/drawing/2014/main" id="{E17479C3-9776-0347-990C-F2208E14F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3158"/>
                <a:ext cx="273" cy="27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66" name="Line 22">
                <a:extLst>
                  <a:ext uri="{FF2B5EF4-FFF2-40B4-BE49-F238E27FC236}">
                    <a16:creationId xmlns:a16="http://schemas.microsoft.com/office/drawing/2014/main" id="{95EFC577-6A70-7A4B-9753-A5EA08A6F9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8" y="3430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67" name="Line 23">
                <a:extLst>
                  <a:ext uri="{FF2B5EF4-FFF2-40B4-BE49-F238E27FC236}">
                    <a16:creationId xmlns:a16="http://schemas.microsoft.com/office/drawing/2014/main" id="{EFA00A9F-E357-EE4A-A7BD-011D90BAB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8" y="3430"/>
                <a:ext cx="318" cy="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68" name="Line 24">
                <a:extLst>
                  <a:ext uri="{FF2B5EF4-FFF2-40B4-BE49-F238E27FC236}">
                    <a16:creationId xmlns:a16="http://schemas.microsoft.com/office/drawing/2014/main" id="{EF46CA52-115E-2541-81E9-178D99C6DF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8" y="3430"/>
                <a:ext cx="227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69" name="Line 25">
                <a:extLst>
                  <a:ext uri="{FF2B5EF4-FFF2-40B4-BE49-F238E27FC236}">
                    <a16:creationId xmlns:a16="http://schemas.microsoft.com/office/drawing/2014/main" id="{D501496A-ED6D-7B4F-8D9F-253B57EB0A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8" y="3702"/>
                <a:ext cx="272" cy="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70" name="Line 26">
                <a:extLst>
                  <a:ext uri="{FF2B5EF4-FFF2-40B4-BE49-F238E27FC236}">
                    <a16:creationId xmlns:a16="http://schemas.microsoft.com/office/drawing/2014/main" id="{2E6BEE52-DC5B-CB42-BC0D-E71CE9604A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8" y="3702"/>
                <a:ext cx="1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71" name="Line 27">
                <a:extLst>
                  <a:ext uri="{FF2B5EF4-FFF2-40B4-BE49-F238E27FC236}">
                    <a16:creationId xmlns:a16="http://schemas.microsoft.com/office/drawing/2014/main" id="{C9258D82-874D-E743-965D-C8AD35D12E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3702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72" name="Line 28">
                <a:extLst>
                  <a:ext uri="{FF2B5EF4-FFF2-40B4-BE49-F238E27FC236}">
                    <a16:creationId xmlns:a16="http://schemas.microsoft.com/office/drawing/2014/main" id="{F4375EA2-C4FB-474D-85F2-27E6BA69BB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0" y="3748"/>
                <a:ext cx="0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773" name="Group 29">
              <a:extLst>
                <a:ext uri="{FF2B5EF4-FFF2-40B4-BE49-F238E27FC236}">
                  <a16:creationId xmlns:a16="http://schemas.microsoft.com/office/drawing/2014/main" id="{C7D1DF86-C055-A24D-9FEF-7BD01C0BEE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" y="3475"/>
              <a:ext cx="227" cy="499"/>
              <a:chOff x="612" y="3475"/>
              <a:chExt cx="227" cy="499"/>
            </a:xfrm>
          </p:grpSpPr>
          <p:sp>
            <p:nvSpPr>
              <p:cNvPr id="31774" name="Rectangle 30">
                <a:extLst>
                  <a:ext uri="{FF2B5EF4-FFF2-40B4-BE49-F238E27FC236}">
                    <a16:creationId xmlns:a16="http://schemas.microsoft.com/office/drawing/2014/main" id="{E37E6547-E465-C54A-84E0-1EFB6B24C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3748"/>
                <a:ext cx="227" cy="4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75" name="Rectangle 31">
                <a:extLst>
                  <a:ext uri="{FF2B5EF4-FFF2-40B4-BE49-F238E27FC236}">
                    <a16:creationId xmlns:a16="http://schemas.microsoft.com/office/drawing/2014/main" id="{AA313818-6EF4-E942-AC21-F8874F69C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793"/>
                <a:ext cx="46" cy="18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76" name="Rectangle 32">
                <a:extLst>
                  <a:ext uri="{FF2B5EF4-FFF2-40B4-BE49-F238E27FC236}">
                    <a16:creationId xmlns:a16="http://schemas.microsoft.com/office/drawing/2014/main" id="{FF60025F-1B4D-F44B-B802-2F7F2D270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" y="3793"/>
                <a:ext cx="46" cy="18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77" name="Rectangle 33">
                <a:extLst>
                  <a:ext uri="{FF2B5EF4-FFF2-40B4-BE49-F238E27FC236}">
                    <a16:creationId xmlns:a16="http://schemas.microsoft.com/office/drawing/2014/main" id="{FE4CA5BD-34F1-F944-A7A1-9405BDBD8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3475"/>
                <a:ext cx="45" cy="27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1778" name="Text Box 34">
            <a:extLst>
              <a:ext uri="{FF2B5EF4-FFF2-40B4-BE49-F238E27FC236}">
                <a16:creationId xmlns:a16="http://schemas.microsoft.com/office/drawing/2014/main" id="{921BEE1A-DD9D-F843-9A00-889DBB616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989388"/>
            <a:ext cx="1584325" cy="37623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/>
              <a:t>Early Evening</a:t>
            </a:r>
          </a:p>
        </p:txBody>
      </p:sp>
      <p:sp>
        <p:nvSpPr>
          <p:cNvPr id="31779" name="AutoShape 35">
            <a:extLst>
              <a:ext uri="{FF2B5EF4-FFF2-40B4-BE49-F238E27FC236}">
                <a16:creationId xmlns:a16="http://schemas.microsoft.com/office/drawing/2014/main" id="{988A67B4-4368-5942-BA43-E2A9E58C2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3789363"/>
            <a:ext cx="6048375" cy="3068637"/>
          </a:xfrm>
          <a:prstGeom prst="cloudCallout">
            <a:avLst>
              <a:gd name="adj1" fmla="val -66875"/>
              <a:gd name="adj2" fmla="val -10370"/>
            </a:avLst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altLang="zh-CN"/>
          </a:p>
        </p:txBody>
      </p:sp>
      <p:grpSp>
        <p:nvGrpSpPr>
          <p:cNvPr id="31780" name="Group 36">
            <a:extLst>
              <a:ext uri="{FF2B5EF4-FFF2-40B4-BE49-F238E27FC236}">
                <a16:creationId xmlns:a16="http://schemas.microsoft.com/office/drawing/2014/main" id="{8F0704E5-0160-0047-8DA5-054D91B55E1C}"/>
              </a:ext>
            </a:extLst>
          </p:cNvPr>
          <p:cNvGrpSpPr>
            <a:grpSpLocks/>
          </p:cNvGrpSpPr>
          <p:nvPr/>
        </p:nvGrpSpPr>
        <p:grpSpPr bwMode="auto">
          <a:xfrm>
            <a:off x="4787900" y="4064000"/>
            <a:ext cx="1584325" cy="2389188"/>
            <a:chOff x="3016" y="2560"/>
            <a:chExt cx="998" cy="1505"/>
          </a:xfrm>
        </p:grpSpPr>
        <p:sp>
          <p:nvSpPr>
            <p:cNvPr id="31781" name="Text Box 37">
              <a:extLst>
                <a:ext uri="{FF2B5EF4-FFF2-40B4-BE49-F238E27FC236}">
                  <a16:creationId xmlns:a16="http://schemas.microsoft.com/office/drawing/2014/main" id="{8BAA9920-2E18-2B45-9649-3FB5C9B8B5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6" y="2790"/>
              <a:ext cx="998" cy="127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/>
                <a:t>Home</a:t>
              </a:r>
            </a:p>
            <a:p>
              <a:endParaRPr lang="en-US" altLang="zh-TW"/>
            </a:p>
            <a:p>
              <a:endParaRPr lang="en-US" altLang="zh-TW"/>
            </a:p>
            <a:p>
              <a:endParaRPr lang="en-US" altLang="zh-TW"/>
            </a:p>
            <a:p>
              <a:endParaRPr lang="en-US" altLang="zh-TW"/>
            </a:p>
            <a:p>
              <a:endParaRPr lang="en-US" altLang="zh-TW"/>
            </a:p>
            <a:p>
              <a:endParaRPr lang="en-US" altLang="zh-TW"/>
            </a:p>
          </p:txBody>
        </p:sp>
        <p:sp>
          <p:nvSpPr>
            <p:cNvPr id="31782" name="Text Box 38">
              <a:extLst>
                <a:ext uri="{FF2B5EF4-FFF2-40B4-BE49-F238E27FC236}">
                  <a16:creationId xmlns:a16="http://schemas.microsoft.com/office/drawing/2014/main" id="{E472FCC4-DFAC-2343-BB2D-F3CA756333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6" y="2560"/>
              <a:ext cx="998" cy="23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/>
                <a:t>Morning</a:t>
              </a:r>
            </a:p>
          </p:txBody>
        </p:sp>
        <p:grpSp>
          <p:nvGrpSpPr>
            <p:cNvPr id="31783" name="Group 39">
              <a:extLst>
                <a:ext uri="{FF2B5EF4-FFF2-40B4-BE49-F238E27FC236}">
                  <a16:creationId xmlns:a16="http://schemas.microsoft.com/office/drawing/2014/main" id="{45E50954-6D68-364E-92DA-B783C4A604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0" y="3058"/>
              <a:ext cx="454" cy="817"/>
              <a:chOff x="2426" y="2976"/>
              <a:chExt cx="454" cy="817"/>
            </a:xfrm>
          </p:grpSpPr>
          <p:sp>
            <p:nvSpPr>
              <p:cNvPr id="31784" name="Oval 40">
                <a:extLst>
                  <a:ext uri="{FF2B5EF4-FFF2-40B4-BE49-F238E27FC236}">
                    <a16:creationId xmlns:a16="http://schemas.microsoft.com/office/drawing/2014/main" id="{76BE03F8-5B9E-2145-B0B6-0A8DC27E3A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6" y="2976"/>
                <a:ext cx="273" cy="27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85" name="Line 41">
                <a:extLst>
                  <a:ext uri="{FF2B5EF4-FFF2-40B4-BE49-F238E27FC236}">
                    <a16:creationId xmlns:a16="http://schemas.microsoft.com/office/drawing/2014/main" id="{CE3353B5-0805-0C4E-9414-652955E42C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3" y="3248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6" name="Line 42">
                <a:extLst>
                  <a:ext uri="{FF2B5EF4-FFF2-40B4-BE49-F238E27FC236}">
                    <a16:creationId xmlns:a16="http://schemas.microsoft.com/office/drawing/2014/main" id="{2E5A6052-C623-7644-B6AB-979D518C89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62" y="3248"/>
                <a:ext cx="91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7" name="Line 43">
                <a:extLst>
                  <a:ext uri="{FF2B5EF4-FFF2-40B4-BE49-F238E27FC236}">
                    <a16:creationId xmlns:a16="http://schemas.microsoft.com/office/drawing/2014/main" id="{B981E566-2112-D949-AAB3-3A42AEB30A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08" y="3248"/>
                <a:ext cx="45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8" name="Line 44">
                <a:extLst>
                  <a:ext uri="{FF2B5EF4-FFF2-40B4-BE49-F238E27FC236}">
                    <a16:creationId xmlns:a16="http://schemas.microsoft.com/office/drawing/2014/main" id="{F5B9E854-49C2-154D-9440-1709F2155F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72" y="3430"/>
                <a:ext cx="181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9" name="Line 45">
                <a:extLst>
                  <a:ext uri="{FF2B5EF4-FFF2-40B4-BE49-F238E27FC236}">
                    <a16:creationId xmlns:a16="http://schemas.microsoft.com/office/drawing/2014/main" id="{41385D07-CB70-0642-84E2-470FBA2168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3" y="3430"/>
                <a:ext cx="181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90" name="Line 46">
                <a:extLst>
                  <a:ext uri="{FF2B5EF4-FFF2-40B4-BE49-F238E27FC236}">
                    <a16:creationId xmlns:a16="http://schemas.microsoft.com/office/drawing/2014/main" id="{DAB263AC-05CF-3D49-96BF-CE82CF8593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2" y="3612"/>
                <a:ext cx="36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91" name="Line 47">
                <a:extLst>
                  <a:ext uri="{FF2B5EF4-FFF2-40B4-BE49-F238E27FC236}">
                    <a16:creationId xmlns:a16="http://schemas.microsoft.com/office/drawing/2014/main" id="{7D1194BC-9BBA-9943-B4D4-DED533A0F3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3" y="3612"/>
                <a:ext cx="0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92" name="Line 48">
                <a:extLst>
                  <a:ext uri="{FF2B5EF4-FFF2-40B4-BE49-F238E27FC236}">
                    <a16:creationId xmlns:a16="http://schemas.microsoft.com/office/drawing/2014/main" id="{AB3015B5-7835-BF46-9C5D-FF0A56917C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7" y="3612"/>
                <a:ext cx="0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93" name="Oval 49">
                <a:extLst>
                  <a:ext uri="{FF2B5EF4-FFF2-40B4-BE49-F238E27FC236}">
                    <a16:creationId xmlns:a16="http://schemas.microsoft.com/office/drawing/2014/main" id="{BFED639F-C525-CF43-997A-361096231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8" y="2990"/>
                <a:ext cx="91" cy="9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94" name="Oval 50">
                <a:extLst>
                  <a:ext uri="{FF2B5EF4-FFF2-40B4-BE49-F238E27FC236}">
                    <a16:creationId xmlns:a16="http://schemas.microsoft.com/office/drawing/2014/main" id="{88FA91A2-9574-C84E-94E1-FE677F54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3067"/>
                <a:ext cx="91" cy="9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95" name="Oval 51">
                <a:extLst>
                  <a:ext uri="{FF2B5EF4-FFF2-40B4-BE49-F238E27FC236}">
                    <a16:creationId xmlns:a16="http://schemas.microsoft.com/office/drawing/2014/main" id="{817E7D46-E1D7-F84A-9170-8379A97D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3158"/>
                <a:ext cx="91" cy="9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96" name="Oval 52">
                <a:extLst>
                  <a:ext uri="{FF2B5EF4-FFF2-40B4-BE49-F238E27FC236}">
                    <a16:creationId xmlns:a16="http://schemas.microsoft.com/office/drawing/2014/main" id="{023A9E4E-1D8D-C84E-9E8A-B7D77CF65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4" y="2990"/>
                <a:ext cx="91" cy="9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97" name="Oval 53">
                <a:extLst>
                  <a:ext uri="{FF2B5EF4-FFF2-40B4-BE49-F238E27FC236}">
                    <a16:creationId xmlns:a16="http://schemas.microsoft.com/office/drawing/2014/main" id="{5A064DDD-E1FE-734C-BC63-D293A7CB4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6" y="3067"/>
                <a:ext cx="91" cy="9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98" name="Oval 54">
                <a:extLst>
                  <a:ext uri="{FF2B5EF4-FFF2-40B4-BE49-F238E27FC236}">
                    <a16:creationId xmlns:a16="http://schemas.microsoft.com/office/drawing/2014/main" id="{38C852EE-BF39-5F4D-9A87-99910EE57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6" y="3158"/>
                <a:ext cx="91" cy="9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99" name="Line 55">
                <a:extLst>
                  <a:ext uri="{FF2B5EF4-FFF2-40B4-BE49-F238E27FC236}">
                    <a16:creationId xmlns:a16="http://schemas.microsoft.com/office/drawing/2014/main" id="{C803B076-6CC2-974B-9696-7DD4D80286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26" y="3430"/>
                <a:ext cx="1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0" name="Line 56">
                <a:extLst>
                  <a:ext uri="{FF2B5EF4-FFF2-40B4-BE49-F238E27FC236}">
                    <a16:creationId xmlns:a16="http://schemas.microsoft.com/office/drawing/2014/main" id="{BF68D67B-C4AE-FA40-99E8-3CD4AD28D4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26" y="3385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801" name="Group 57">
              <a:extLst>
                <a:ext uri="{FF2B5EF4-FFF2-40B4-BE49-F238E27FC236}">
                  <a16:creationId xmlns:a16="http://schemas.microsoft.com/office/drawing/2014/main" id="{0B5C3305-0735-1D47-B65A-605DC53F43B0}"/>
                </a:ext>
              </a:extLst>
            </p:cNvPr>
            <p:cNvGrpSpPr>
              <a:grpSpLocks/>
            </p:cNvGrpSpPr>
            <p:nvPr/>
          </p:nvGrpSpPr>
          <p:grpSpPr bwMode="auto">
            <a:xfrm rot="-884614">
              <a:off x="3107" y="3421"/>
              <a:ext cx="374" cy="234"/>
              <a:chOff x="2426" y="1207"/>
              <a:chExt cx="374" cy="234"/>
            </a:xfrm>
          </p:grpSpPr>
          <p:sp>
            <p:nvSpPr>
              <p:cNvPr id="31802" name="Oval 58">
                <a:extLst>
                  <a:ext uri="{FF2B5EF4-FFF2-40B4-BE49-F238E27FC236}">
                    <a16:creationId xmlns:a16="http://schemas.microsoft.com/office/drawing/2014/main" id="{C29C707E-8EE2-8B40-B8C9-6ADD6AC0B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6" y="1207"/>
                <a:ext cx="182" cy="18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803" name="Line 59">
                <a:extLst>
                  <a:ext uri="{FF2B5EF4-FFF2-40B4-BE49-F238E27FC236}">
                    <a16:creationId xmlns:a16="http://schemas.microsoft.com/office/drawing/2014/main" id="{13C9210B-7FE6-8946-BF75-8ECCDC265E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4" y="1365"/>
                <a:ext cx="95" cy="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4" name="Line 60">
                <a:extLst>
                  <a:ext uri="{FF2B5EF4-FFF2-40B4-BE49-F238E27FC236}">
                    <a16:creationId xmlns:a16="http://schemas.microsoft.com/office/drawing/2014/main" id="{B25580B3-439D-484B-96B6-F4C2C067F7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3" y="1351"/>
                <a:ext cx="1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5" name="Line 61">
                <a:extLst>
                  <a:ext uri="{FF2B5EF4-FFF2-40B4-BE49-F238E27FC236}">
                    <a16:creationId xmlns:a16="http://schemas.microsoft.com/office/drawing/2014/main" id="{4769CC8A-CD18-024B-9B5D-183267EE94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76" y="1351"/>
                <a:ext cx="91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6" name="Line 62">
                <a:extLst>
                  <a:ext uri="{FF2B5EF4-FFF2-40B4-BE49-F238E27FC236}">
                    <a16:creationId xmlns:a16="http://schemas.microsoft.com/office/drawing/2014/main" id="{DE0137E5-F5E9-8348-910F-CAA606ACC8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02" y="1365"/>
                <a:ext cx="98" cy="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7" name="Line 63">
                <a:extLst>
                  <a:ext uri="{FF2B5EF4-FFF2-40B4-BE49-F238E27FC236}">
                    <a16:creationId xmlns:a16="http://schemas.microsoft.com/office/drawing/2014/main" id="{588FD75E-3FE1-9743-9F95-A3CD66F985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9" y="1389"/>
                <a:ext cx="9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808" name="Group 64">
              <a:extLst>
                <a:ext uri="{FF2B5EF4-FFF2-40B4-BE49-F238E27FC236}">
                  <a16:creationId xmlns:a16="http://schemas.microsoft.com/office/drawing/2014/main" id="{B090B2F4-59C7-264E-B350-5DA12E116C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07" y="3648"/>
              <a:ext cx="408" cy="272"/>
              <a:chOff x="2245" y="3566"/>
              <a:chExt cx="408" cy="272"/>
            </a:xfrm>
          </p:grpSpPr>
          <p:sp>
            <p:nvSpPr>
              <p:cNvPr id="31809" name="Rectangle 65">
                <a:extLst>
                  <a:ext uri="{FF2B5EF4-FFF2-40B4-BE49-F238E27FC236}">
                    <a16:creationId xmlns:a16="http://schemas.microsoft.com/office/drawing/2014/main" id="{143EAAC6-F5BE-AC46-B8CF-2336D700A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3566"/>
                <a:ext cx="408" cy="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810" name="Rectangle 66">
                <a:extLst>
                  <a:ext uri="{FF2B5EF4-FFF2-40B4-BE49-F238E27FC236}">
                    <a16:creationId xmlns:a16="http://schemas.microsoft.com/office/drawing/2014/main" id="{0DE3B254-F3A3-3844-9283-5D2D95EFF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0" y="3657"/>
                <a:ext cx="46" cy="18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811" name="Rectangle 67">
                <a:extLst>
                  <a:ext uri="{FF2B5EF4-FFF2-40B4-BE49-F238E27FC236}">
                    <a16:creationId xmlns:a16="http://schemas.microsoft.com/office/drawing/2014/main" id="{322C31E2-60D4-F948-8920-E1366F4ED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" y="3657"/>
                <a:ext cx="46" cy="18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1812" name="AutoShape 68">
            <a:extLst>
              <a:ext uri="{FF2B5EF4-FFF2-40B4-BE49-F238E27FC236}">
                <a16:creationId xmlns:a16="http://schemas.microsoft.com/office/drawing/2014/main" id="{B17F4452-5D76-5D43-B584-0F5CA6C08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8" y="4508500"/>
            <a:ext cx="1368425" cy="720725"/>
          </a:xfrm>
          <a:prstGeom prst="wedgeRoundRectCallout">
            <a:avLst>
              <a:gd name="adj1" fmla="val 116588"/>
              <a:gd name="adj2" fmla="val 47579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TW"/>
              <a:t>Please buy diapers </a:t>
            </a:r>
          </a:p>
        </p:txBody>
      </p:sp>
      <p:sp>
        <p:nvSpPr>
          <p:cNvPr id="71" name="Text Box 5">
            <a:extLst>
              <a:ext uri="{FF2B5EF4-FFF2-40B4-BE49-F238E27FC236}">
                <a16:creationId xmlns:a16="http://schemas.microsoft.com/office/drawing/2014/main" id="{CFD98B1D-9C0F-4FB4-B0C7-86A0635F8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9" y="1700212"/>
            <a:ext cx="3960812" cy="73818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dirty="0"/>
              <a:t>An interesting association:</a:t>
            </a:r>
          </a:p>
          <a:p>
            <a:endParaRPr lang="en-US" altLang="zh-TW" dirty="0"/>
          </a:p>
          <a:p>
            <a:r>
              <a:rPr lang="en-US" altLang="zh-TW" b="1" dirty="0">
                <a:solidFill>
                  <a:srgbClr val="3333CC"/>
                </a:solidFill>
              </a:rPr>
              <a:t>Diaper</a:t>
            </a:r>
            <a:r>
              <a:rPr lang="en-US" altLang="zh-TW" dirty="0"/>
              <a:t> and</a:t>
            </a:r>
            <a:r>
              <a:rPr lang="en-US" altLang="zh-TW" dirty="0">
                <a:solidFill>
                  <a:srgbClr val="3333CC"/>
                </a:solidFill>
              </a:rPr>
              <a:t> </a:t>
            </a:r>
            <a:r>
              <a:rPr lang="en-US" altLang="zh-TW" b="1" dirty="0">
                <a:solidFill>
                  <a:srgbClr val="3333CC"/>
                </a:solidFill>
              </a:rPr>
              <a:t>Beer</a:t>
            </a:r>
            <a:r>
              <a:rPr lang="en-US" altLang="zh-TW" dirty="0">
                <a:solidFill>
                  <a:srgbClr val="3333CC"/>
                </a:solidFill>
              </a:rPr>
              <a:t> </a:t>
            </a:r>
            <a:r>
              <a:rPr lang="en-US" altLang="zh-TW" dirty="0"/>
              <a:t>are usually bought together.  </a:t>
            </a: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1A8466C9-EB21-4DB5-AB4C-915594A8B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3414" y="2414587"/>
            <a:ext cx="63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beer</a:t>
            </a:r>
          </a:p>
        </p:txBody>
      </p:sp>
      <p:pic>
        <p:nvPicPr>
          <p:cNvPr id="74" name="Picture 10" descr="diaper">
            <a:extLst>
              <a:ext uri="{FF2B5EF4-FFF2-40B4-BE49-F238E27FC236}">
                <a16:creationId xmlns:a16="http://schemas.microsoft.com/office/drawing/2014/main" id="{C34E25E7-A22D-4F14-B174-F8BC6CEB3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4" y="1584324"/>
            <a:ext cx="8667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Text Box 11">
            <a:extLst>
              <a:ext uri="{FF2B5EF4-FFF2-40B4-BE49-F238E27FC236}">
                <a16:creationId xmlns:a16="http://schemas.microsoft.com/office/drawing/2014/main" id="{C545533A-5181-4464-A35F-47C520B60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3902" y="2365374"/>
            <a:ext cx="814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diaper</a:t>
            </a:r>
          </a:p>
        </p:txBody>
      </p:sp>
    </p:spTree>
    <p:extLst>
      <p:ext uri="{BB962C8B-B14F-4D97-AF65-F5344CB8AC3E}">
        <p14:creationId xmlns:p14="http://schemas.microsoft.com/office/powerpoint/2010/main" val="83599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79" grpId="0" animBg="1"/>
      <p:bldP spid="31812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5">
            <a:extLst>
              <a:ext uri="{FF2B5EF4-FFF2-40B4-BE49-F238E27FC236}">
                <a16:creationId xmlns:a16="http://schemas.microsoft.com/office/drawing/2014/main" id="{A56801F8-050D-4C84-8DC3-A069E8C46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EBC4D1C-E848-4FA8-92D3-9DF4D44480F7}" type="slidenum">
              <a:rPr lang="zh-CN" altLang="en-US" sz="1200"/>
              <a:pPr eaLnBrk="1" hangingPunct="1"/>
              <a:t>134</a:t>
            </a:fld>
            <a:endParaRPr lang="en-US" altLang="zh-CN" sz="1200"/>
          </a:p>
        </p:txBody>
      </p:sp>
      <p:sp>
        <p:nvSpPr>
          <p:cNvPr id="20486" name="Text Box 3">
            <a:extLst>
              <a:ext uri="{FF2B5EF4-FFF2-40B4-BE49-F238E27FC236}">
                <a16:creationId xmlns:a16="http://schemas.microsoft.com/office/drawing/2014/main" id="{BB5E431B-3543-41BE-8C78-C624E32E6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84" y="1400145"/>
            <a:ext cx="17846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Database TDB</a:t>
            </a:r>
          </a:p>
        </p:txBody>
      </p:sp>
      <p:sp>
        <p:nvSpPr>
          <p:cNvPr id="20487" name="Text Box 4">
            <a:extLst>
              <a:ext uri="{FF2B5EF4-FFF2-40B4-BE49-F238E27FC236}">
                <a16:creationId xmlns:a16="http://schemas.microsoft.com/office/drawing/2014/main" id="{5DA8421F-28F8-44D1-95F5-A1B920CF9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1781" y="2301845"/>
            <a:ext cx="9861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000" baseline="30000" dirty="0">
                <a:latin typeface="Times New Roman" panose="02020603050405020304" pitchFamily="18" charset="0"/>
                <a:ea typeface="宋体" panose="02010600030101010101" pitchFamily="2" charset="-122"/>
              </a:rPr>
              <a:t>st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scan</a:t>
            </a:r>
          </a:p>
        </p:txBody>
      </p:sp>
      <p:sp>
        <p:nvSpPr>
          <p:cNvPr id="20488" name="Line 5">
            <a:extLst>
              <a:ext uri="{FF2B5EF4-FFF2-40B4-BE49-F238E27FC236}">
                <a16:creationId xmlns:a16="http://schemas.microsoft.com/office/drawing/2014/main" id="{EBACE62C-48DA-4383-800F-47488CC436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0209" y="2719388"/>
            <a:ext cx="8318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0489" name="Text Box 6">
            <a:extLst>
              <a:ext uri="{FF2B5EF4-FFF2-40B4-BE49-F238E27FC236}">
                <a16:creationId xmlns:a16="http://schemas.microsoft.com/office/drawing/2014/main" id="{5E6DD22D-487A-413C-86F3-88B26E731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6073" y="1749395"/>
            <a:ext cx="4411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0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i="1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90" name="Text Box 7">
            <a:extLst>
              <a:ext uri="{FF2B5EF4-FFF2-40B4-BE49-F238E27FC236}">
                <a16:creationId xmlns:a16="http://schemas.microsoft.com/office/drawing/2014/main" id="{CA26691C-0460-4A99-9128-52BF61F97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4242" y="1592233"/>
            <a:ext cx="4267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sz="20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i="1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91" name="Text Box 8">
            <a:extLst>
              <a:ext uri="{FF2B5EF4-FFF2-40B4-BE49-F238E27FC236}">
                <a16:creationId xmlns:a16="http://schemas.microsoft.com/office/drawing/2014/main" id="{937585F0-078B-422F-813A-BB60AD887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67" y="3757583"/>
            <a:ext cx="4267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sz="20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i="1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92" name="Text Box 9">
            <a:extLst>
              <a:ext uri="{FF2B5EF4-FFF2-40B4-BE49-F238E27FC236}">
                <a16:creationId xmlns:a16="http://schemas.microsoft.com/office/drawing/2014/main" id="{3EE19949-F6F9-4F2C-988F-C47D1F979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911" y="3360708"/>
            <a:ext cx="4411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0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i="1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93" name="Text Box 10">
            <a:extLst>
              <a:ext uri="{FF2B5EF4-FFF2-40B4-BE49-F238E27FC236}">
                <a16:creationId xmlns:a16="http://schemas.microsoft.com/office/drawing/2014/main" id="{722DE78C-69D9-46C1-9C83-F3E60005F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3623" y="3411508"/>
            <a:ext cx="4411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00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20494" name="Line 11">
            <a:extLst>
              <a:ext uri="{FF2B5EF4-FFF2-40B4-BE49-F238E27FC236}">
                <a16:creationId xmlns:a16="http://schemas.microsoft.com/office/drawing/2014/main" id="{8FF87489-3353-418F-8EB3-58C6DB4739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10721" y="4252913"/>
            <a:ext cx="11207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495" name="Text Box 12">
            <a:extLst>
              <a:ext uri="{FF2B5EF4-FFF2-40B4-BE49-F238E27FC236}">
                <a16:creationId xmlns:a16="http://schemas.microsoft.com/office/drawing/2014/main" id="{072BE792-7496-4BE0-A461-A744FC7ED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171" y="3861048"/>
            <a:ext cx="10502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000" baseline="30000" dirty="0">
                <a:latin typeface="Times New Roman" panose="02020603050405020304" pitchFamily="18" charset="0"/>
                <a:ea typeface="宋体" panose="02010600030101010101" pitchFamily="2" charset="-122"/>
              </a:rPr>
              <a:t>nd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scan</a:t>
            </a:r>
          </a:p>
        </p:txBody>
      </p:sp>
      <p:sp>
        <p:nvSpPr>
          <p:cNvPr id="20496" name="AutoShape 13">
            <a:extLst>
              <a:ext uri="{FF2B5EF4-FFF2-40B4-BE49-F238E27FC236}">
                <a16:creationId xmlns:a16="http://schemas.microsoft.com/office/drawing/2014/main" id="{1517E30C-2CF9-4FB7-9CF9-E27F993E9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4396" y="3070225"/>
            <a:ext cx="627063" cy="855663"/>
          </a:xfrm>
          <a:prstGeom prst="curvedLeftArrow">
            <a:avLst>
              <a:gd name="adj1" fmla="val 27291"/>
              <a:gd name="adj2" fmla="val 54582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0497" name="Line 14">
            <a:extLst>
              <a:ext uri="{FF2B5EF4-FFF2-40B4-BE49-F238E27FC236}">
                <a16:creationId xmlns:a16="http://schemas.microsoft.com/office/drawing/2014/main" id="{112EC907-889B-41AC-A123-22F1CB064C4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8334" y="6299200"/>
            <a:ext cx="16922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498" name="Text Box 15">
            <a:extLst>
              <a:ext uri="{FF2B5EF4-FFF2-40B4-BE49-F238E27FC236}">
                <a16:creationId xmlns:a16="http://schemas.microsoft.com/office/drawing/2014/main" id="{CB9E0060-13A1-4AD8-99A2-74D0BEE40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498" y="5830858"/>
            <a:ext cx="4411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0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en-US" altLang="zh-CN" i="1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99" name="Text Box 16">
            <a:extLst>
              <a:ext uri="{FF2B5EF4-FFF2-40B4-BE49-F238E27FC236}">
                <a16:creationId xmlns:a16="http://schemas.microsoft.com/office/drawing/2014/main" id="{2EE05694-B7DA-4720-B7E0-DD563D0DA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2342" y="5819745"/>
            <a:ext cx="4267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sz="20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en-US" altLang="zh-CN" i="1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00" name="Text Box 17">
            <a:extLst>
              <a:ext uri="{FF2B5EF4-FFF2-40B4-BE49-F238E27FC236}">
                <a16:creationId xmlns:a16="http://schemas.microsoft.com/office/drawing/2014/main" id="{1FEB7DEE-8FFD-492D-9307-A60722279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7820" y="5910233"/>
            <a:ext cx="10310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2000" baseline="30000">
                <a:latin typeface="Times New Roman" panose="02020603050405020304" pitchFamily="18" charset="0"/>
                <a:ea typeface="宋体" panose="02010600030101010101" pitchFamily="2" charset="-122"/>
              </a:rPr>
              <a:t>rd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 scan</a:t>
            </a:r>
          </a:p>
        </p:txBody>
      </p:sp>
      <p:sp>
        <p:nvSpPr>
          <p:cNvPr id="20501" name="AutoShape 18">
            <a:extLst>
              <a:ext uri="{FF2B5EF4-FFF2-40B4-BE49-F238E27FC236}">
                <a16:creationId xmlns:a16="http://schemas.microsoft.com/office/drawing/2014/main" id="{C399864D-1C64-4C37-AAD1-B95A67F40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" y="4846638"/>
            <a:ext cx="441325" cy="1249362"/>
          </a:xfrm>
          <a:prstGeom prst="curvedRightArrow">
            <a:avLst>
              <a:gd name="adj1" fmla="val 56619"/>
              <a:gd name="adj2" fmla="val 113237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0502" name="Line 19">
            <a:extLst>
              <a:ext uri="{FF2B5EF4-FFF2-40B4-BE49-F238E27FC236}">
                <a16:creationId xmlns:a16="http://schemas.microsoft.com/office/drawing/2014/main" id="{965D1A5F-58FB-411E-907D-386A845C583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7096" y="2438400"/>
            <a:ext cx="5270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0503" name="Line 20">
            <a:extLst>
              <a:ext uri="{FF2B5EF4-FFF2-40B4-BE49-F238E27FC236}">
                <a16:creationId xmlns:a16="http://schemas.microsoft.com/office/drawing/2014/main" id="{68D9F46E-9BAF-463D-A4AD-40CA03A94F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50096" y="4648200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532949" name="Group 21">
            <a:extLst>
              <a:ext uri="{FF2B5EF4-FFF2-40B4-BE49-F238E27FC236}">
                <a16:creationId xmlns:a16="http://schemas.microsoft.com/office/drawing/2014/main" id="{5DEEABD9-7397-415C-B348-61C550141F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496" y="1828800"/>
          <a:ext cx="1905000" cy="155439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Tid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Items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C, D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B, C, E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B, C, E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B, E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2969" name="Group 41">
            <a:extLst>
              <a:ext uri="{FF2B5EF4-FFF2-40B4-BE49-F238E27FC236}">
                <a16:creationId xmlns:a16="http://schemas.microsoft.com/office/drawing/2014/main" id="{B752DDED-8E5D-477B-89CA-D3B05D5A3F8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12096" y="1219200"/>
          <a:ext cx="1752600" cy="1865352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</a:p>
                  </a:txBody>
                  <a:tcPr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{A}</a:t>
                      </a:r>
                    </a:p>
                  </a:txBody>
                  <a:tcPr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{B}</a:t>
                      </a:r>
                    </a:p>
                  </a:txBody>
                  <a:tcPr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{C}</a:t>
                      </a:r>
                    </a:p>
                  </a:txBody>
                  <a:tcPr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{D}</a:t>
                      </a:r>
                    </a:p>
                  </a:txBody>
                  <a:tcPr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{E}</a:t>
                      </a:r>
                    </a:p>
                  </a:txBody>
                  <a:tcPr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32992" name="Group 64">
            <a:extLst>
              <a:ext uri="{FF2B5EF4-FFF2-40B4-BE49-F238E27FC236}">
                <a16:creationId xmlns:a16="http://schemas.microsoft.com/office/drawing/2014/main" id="{54804B0D-C3A7-4556-9E9E-CD297E1A06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26696" y="1371600"/>
          <a:ext cx="1752600" cy="155439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{A}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{B}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{C}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{E}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3012" name="Group 84">
            <a:extLst>
              <a:ext uri="{FF2B5EF4-FFF2-40B4-BE49-F238E27FC236}">
                <a16:creationId xmlns:a16="http://schemas.microsoft.com/office/drawing/2014/main" id="{6DBDC3EB-06B5-4972-B565-255666BE789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36296" y="3581400"/>
          <a:ext cx="1143000" cy="217646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B}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E}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33030" name="Group 102">
            <a:extLst>
              <a:ext uri="{FF2B5EF4-FFF2-40B4-BE49-F238E27FC236}">
                <a16:creationId xmlns:a16="http://schemas.microsoft.com/office/drawing/2014/main" id="{9B9E160B-1431-4DA3-97CE-C88BED3E7EE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83496" y="3429000"/>
          <a:ext cx="1752600" cy="2005402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B}</a:t>
                      </a: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E}</a:t>
                      </a: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33056" name="Group 128">
            <a:extLst>
              <a:ext uri="{FF2B5EF4-FFF2-40B4-BE49-F238E27FC236}">
                <a16:creationId xmlns:a16="http://schemas.microsoft.com/office/drawing/2014/main" id="{6101841B-CCA1-43F2-9DBC-5914689DB15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5096" y="3862388"/>
          <a:ext cx="1752600" cy="143236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3076" name="Group 148">
            <a:extLst>
              <a:ext uri="{FF2B5EF4-FFF2-40B4-BE49-F238E27FC236}">
                <a16:creationId xmlns:a16="http://schemas.microsoft.com/office/drawing/2014/main" id="{7D525027-3574-459F-8754-E069C8C267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26096" y="5867400"/>
          <a:ext cx="1143000" cy="658813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</a:p>
                  </a:txBody>
                  <a:tcPr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7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C, E}</a:t>
                      </a:r>
                    </a:p>
                  </a:txBody>
                  <a:tcPr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33084" name="Group 156">
            <a:extLst>
              <a:ext uri="{FF2B5EF4-FFF2-40B4-BE49-F238E27FC236}">
                <a16:creationId xmlns:a16="http://schemas.microsoft.com/office/drawing/2014/main" id="{2E3C45E8-33D3-4387-A874-7F0C38CBBF4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55096" y="5867400"/>
          <a:ext cx="1752600" cy="619126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C, E}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Rectangle 2">
            <a:extLst>
              <a:ext uri="{FF2B5EF4-FFF2-40B4-BE49-F238E27FC236}">
                <a16:creationId xmlns:a16="http://schemas.microsoft.com/office/drawing/2014/main" id="{02DFD441-C45A-4815-A421-3D956BBFDF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229600" cy="714375"/>
          </a:xfrm>
        </p:spPr>
        <p:txBody>
          <a:bodyPr/>
          <a:lstStyle/>
          <a:p>
            <a:r>
              <a:rPr lang="en-US" altLang="zh-CN" b="0" dirty="0"/>
              <a:t>An Application of BFS: </a:t>
            </a:r>
            <a:r>
              <a:rPr lang="en-US" altLang="zh-CN" b="0" dirty="0" err="1"/>
              <a:t>Apriori</a:t>
            </a:r>
            <a:r>
              <a:rPr lang="zh-CN" altLang="en-US" b="0" dirty="0"/>
              <a:t> </a:t>
            </a:r>
            <a:r>
              <a:rPr lang="en-US" altLang="zh-CN" b="0" dirty="0"/>
              <a:t>Algorithm</a:t>
            </a:r>
            <a:endParaRPr lang="en-US" altLang="zh-CN" dirty="0"/>
          </a:p>
        </p:txBody>
      </p:sp>
      <p:grpSp>
        <p:nvGrpSpPr>
          <p:cNvPr id="39" name="组合 7">
            <a:extLst>
              <a:ext uri="{FF2B5EF4-FFF2-40B4-BE49-F238E27FC236}">
                <a16:creationId xmlns:a16="http://schemas.microsoft.com/office/drawing/2014/main" id="{14663B45-D5D1-417C-9DDD-541D1886DB27}"/>
              </a:ext>
            </a:extLst>
          </p:cNvPr>
          <p:cNvGrpSpPr>
            <a:grpSpLocks/>
          </p:cNvGrpSpPr>
          <p:nvPr/>
        </p:nvGrpSpPr>
        <p:grpSpPr bwMode="auto">
          <a:xfrm>
            <a:off x="7666227" y="0"/>
            <a:ext cx="1477772" cy="2624717"/>
            <a:chOff x="7666248" y="0"/>
            <a:chExt cx="1477752" cy="2624184"/>
          </a:xfrm>
        </p:grpSpPr>
        <p:pic>
          <p:nvPicPr>
            <p:cNvPr id="40" name="图片 4" descr="DSC_0213.JPG">
              <a:extLst>
                <a:ext uri="{FF2B5EF4-FFF2-40B4-BE49-F238E27FC236}">
                  <a16:creationId xmlns:a16="http://schemas.microsoft.com/office/drawing/2014/main" id="{C225EA73-D2F3-4806-87EE-A6BEFFC75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6248" y="0"/>
              <a:ext cx="1477751" cy="1988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 Box 4">
              <a:extLst>
                <a:ext uri="{FF2B5EF4-FFF2-40B4-BE49-F238E27FC236}">
                  <a16:creationId xmlns:a16="http://schemas.microsoft.com/office/drawing/2014/main" id="{2C4D07BC-0242-4EE9-A3B6-62BAFC6BAF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68364" y="1916442"/>
              <a:ext cx="1475636" cy="707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604030504040204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604030504040204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604030504040204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604030504040204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604030504040204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604030504040204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604030504040204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604030504040204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604030504040204" pitchFamily="34" charset="0"/>
                  <a:ea typeface="新細明體" pitchFamily="18" charset="-120"/>
                </a:defRPr>
              </a:lvl9pPr>
            </a:lstStyle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Dr. R. Agrawal</a:t>
              </a:r>
            </a:p>
          </p:txBody>
        </p:sp>
      </p:grpSp>
      <p:sp>
        <p:nvSpPr>
          <p:cNvPr id="34" name="Text Box 82">
            <a:extLst>
              <a:ext uri="{FF2B5EF4-FFF2-40B4-BE49-F238E27FC236}">
                <a16:creationId xmlns:a16="http://schemas.microsoft.com/office/drawing/2014/main" id="{19AB064B-0845-447B-911D-E31672534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411" y="1012726"/>
            <a:ext cx="2792413" cy="4000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 Specific Threshold=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en-US" altLang="zh-TW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038864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Introduction to Part IV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Review of Basic Graph Search Algorithms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Basic Concepts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The Breadth-First Search (BFS)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The Depth-First Search (DFS)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 Topological Sort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The </a:t>
            </a:r>
            <a:r>
              <a:rPr lang="en-US" altLang="zh-CN" dirty="0"/>
              <a:t>Topological Sort </a:t>
            </a:r>
            <a:r>
              <a:rPr lang="en-US" altLang="zh-CN" sz="2600" dirty="0"/>
              <a:t>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</a:t>
            </a:r>
            <a:r>
              <a:rPr lang="en-US" altLang="zh-CN" dirty="0"/>
              <a:t>Topological Sort</a:t>
            </a:r>
            <a:r>
              <a:rPr lang="en-US" altLang="zh-CN" sz="2600" dirty="0"/>
              <a:t>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600" dirty="0"/>
              <a:t>Strongly Connected Components</a:t>
            </a:r>
            <a:r>
              <a:rPr lang="en-US" altLang="zh-CN" sz="3400" dirty="0"/>
              <a:t>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The Algorithm of Finding SCCs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Algorithm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181837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What does Depth-First Search (DFS) do?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Depth-First Search (DFS)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66348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What does Depth-First Search (DFS) do?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Traverse all vertices in graph, and thereby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Reveal properties of the graph.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Depth-First Search (DFS)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5233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What does Depth-First Search (DFS) do?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Traverse all vertices in graph, and thereby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Reveal properties of the graph.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Four arrays are used to keep information gathered during traversal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Depth-First Search (DFS)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79424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What does Depth-First Search (DFS) do?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Traverse all vertices in graph, and thereby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Reveal properties of the graph.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Four arrays are used to keep information gathered during traversal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color[u]</a:t>
            </a:r>
            <a:r>
              <a:rPr lang="en-US" altLang="zh-CN" sz="2400" dirty="0"/>
              <a:t>: the </a:t>
            </a:r>
            <a:r>
              <a:rPr lang="en-US" altLang="zh-CN" sz="2400" dirty="0">
                <a:solidFill>
                  <a:srgbClr val="FF0000"/>
                </a:solidFill>
              </a:rPr>
              <a:t>color</a:t>
            </a:r>
            <a:r>
              <a:rPr lang="en-US" altLang="zh-CN" sz="2400" dirty="0"/>
              <a:t> of each vertex visited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Depth-First Search (DFS)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023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eaLnBrk="1" hangingPunct="1"/>
            <a:r>
              <a:rPr lang="en-US" altLang="zh-CN" sz="2400" dirty="0"/>
              <a:t>Each vertex represents a city</a:t>
            </a:r>
          </a:p>
          <a:p>
            <a:pPr eaLnBrk="1" hangingPunct="1"/>
            <a:r>
              <a:rPr lang="en-US" altLang="zh-CN" sz="2400" dirty="0"/>
              <a:t>Each edge represents a direct flight between two cities</a:t>
            </a:r>
          </a:p>
          <a:p>
            <a:pPr eaLnBrk="1" hangingPunct="1"/>
            <a:r>
              <a:rPr lang="en-US" altLang="zh-CN" sz="2400" dirty="0"/>
              <a:t>A query on direct flight = a query on whether an edge exists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A query on how to get to a location = does a path exist from A to B</a:t>
            </a:r>
          </a:p>
          <a:p>
            <a:pPr eaLnBrk="1" hangingPunct="1"/>
            <a:r>
              <a:rPr lang="en-US" altLang="zh-CN" sz="2400" dirty="0"/>
              <a:t>We can even associate costs to edges (weighted graphs), then ask ‘‘what is the cheapest path from A to B’’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Graph Application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51740"/>
            <a:ext cx="6840760" cy="233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198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What does Depth-First Search (DFS) do?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Traverse all vertices in graph, and thereby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Reveal properties of the graph.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Four arrays are used to keep information gathered during traversal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color[u]</a:t>
            </a:r>
            <a:r>
              <a:rPr lang="en-US" altLang="zh-CN" sz="2400" dirty="0"/>
              <a:t>: the </a:t>
            </a:r>
            <a:r>
              <a:rPr lang="en-US" altLang="zh-CN" sz="2400" dirty="0">
                <a:solidFill>
                  <a:srgbClr val="FF0000"/>
                </a:solidFill>
              </a:rPr>
              <a:t>color</a:t>
            </a:r>
            <a:r>
              <a:rPr lang="en-US" altLang="zh-CN" sz="2400" dirty="0"/>
              <a:t> of each vertex visited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WHITE: </a:t>
            </a:r>
            <a:r>
              <a:rPr lang="en-US" altLang="zh-CN" sz="2000" dirty="0">
                <a:solidFill>
                  <a:srgbClr val="00B050"/>
                </a:solidFill>
              </a:rPr>
              <a:t>undiscovered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Depth-First Search (DFS)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338107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What does Depth-First Search (DFS) do?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Traverse all vertices in graph, and thereby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Reveal properties of the graph.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Four arrays are used to keep information gathered during traversal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color[u]</a:t>
            </a:r>
            <a:r>
              <a:rPr lang="en-US" altLang="zh-CN" sz="2400" dirty="0"/>
              <a:t>: the </a:t>
            </a:r>
            <a:r>
              <a:rPr lang="en-US" altLang="zh-CN" sz="2400" dirty="0">
                <a:solidFill>
                  <a:srgbClr val="FF0000"/>
                </a:solidFill>
              </a:rPr>
              <a:t>color</a:t>
            </a:r>
            <a:r>
              <a:rPr lang="en-US" altLang="zh-CN" sz="2400" dirty="0"/>
              <a:t> of each vertex visited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WHITE: </a:t>
            </a:r>
            <a:r>
              <a:rPr lang="en-US" altLang="zh-CN" sz="2000" dirty="0">
                <a:solidFill>
                  <a:srgbClr val="00B050"/>
                </a:solidFill>
              </a:rPr>
              <a:t>undiscovered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GRAY: </a:t>
            </a:r>
            <a:r>
              <a:rPr lang="en-US" altLang="zh-CN" sz="2000" dirty="0">
                <a:solidFill>
                  <a:srgbClr val="00B050"/>
                </a:solidFill>
              </a:rPr>
              <a:t>discovered</a:t>
            </a:r>
            <a:r>
              <a:rPr lang="en-US" altLang="zh-CN" sz="2000" dirty="0"/>
              <a:t> but not finished processing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Depth-First Search (DFS)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1399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What does Depth-First Search (DFS) do?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Traverse all vertices in graph, and thereby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Reveal properties of the graph.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Four arrays are used to keep information gathered during traversal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color[u]</a:t>
            </a:r>
            <a:r>
              <a:rPr lang="en-US" altLang="zh-CN" sz="2400" dirty="0"/>
              <a:t>: the </a:t>
            </a:r>
            <a:r>
              <a:rPr lang="en-US" altLang="zh-CN" sz="2400" dirty="0">
                <a:solidFill>
                  <a:srgbClr val="FF0000"/>
                </a:solidFill>
              </a:rPr>
              <a:t>color</a:t>
            </a:r>
            <a:r>
              <a:rPr lang="en-US" altLang="zh-CN" sz="2400" dirty="0"/>
              <a:t> of each vertex visited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WHITE: </a:t>
            </a:r>
            <a:r>
              <a:rPr lang="en-US" altLang="zh-CN" sz="2000" dirty="0">
                <a:solidFill>
                  <a:srgbClr val="00B050"/>
                </a:solidFill>
              </a:rPr>
              <a:t>undiscovered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GRAY: </a:t>
            </a:r>
            <a:r>
              <a:rPr lang="en-US" altLang="zh-CN" sz="2000" dirty="0">
                <a:solidFill>
                  <a:srgbClr val="00B050"/>
                </a:solidFill>
              </a:rPr>
              <a:t>discovered</a:t>
            </a:r>
            <a:r>
              <a:rPr lang="en-US" altLang="zh-CN" sz="2000" dirty="0"/>
              <a:t> but not finished processing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BLACK: </a:t>
            </a:r>
            <a:r>
              <a:rPr lang="en-US" altLang="zh-CN" sz="2000" dirty="0">
                <a:solidFill>
                  <a:srgbClr val="00B050"/>
                </a:solidFill>
              </a:rPr>
              <a:t>finished</a:t>
            </a:r>
            <a:r>
              <a:rPr lang="en-US" altLang="zh-CN" sz="2000" dirty="0"/>
              <a:t> processing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Depth-First Search (DFS)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28494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What does Depth-First Search (DFS) do?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Traverse all vertices in graph, and thereby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Reveal properties of the graph.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Four arrays are used to keep information gathered during traversal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color[u]</a:t>
            </a:r>
            <a:r>
              <a:rPr lang="en-US" altLang="zh-CN" sz="2400" dirty="0"/>
              <a:t>: the </a:t>
            </a:r>
            <a:r>
              <a:rPr lang="en-US" altLang="zh-CN" sz="2400" dirty="0">
                <a:solidFill>
                  <a:srgbClr val="FF0000"/>
                </a:solidFill>
              </a:rPr>
              <a:t>color</a:t>
            </a:r>
            <a:r>
              <a:rPr lang="en-US" altLang="zh-CN" sz="2400" dirty="0"/>
              <a:t> of each vertex visited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WHITE: </a:t>
            </a:r>
            <a:r>
              <a:rPr lang="en-US" altLang="zh-CN" sz="2000" dirty="0">
                <a:solidFill>
                  <a:srgbClr val="00B050"/>
                </a:solidFill>
              </a:rPr>
              <a:t>undiscovered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GRAY: </a:t>
            </a:r>
            <a:r>
              <a:rPr lang="en-US" altLang="zh-CN" sz="2000" dirty="0">
                <a:solidFill>
                  <a:srgbClr val="00B050"/>
                </a:solidFill>
              </a:rPr>
              <a:t>discovered</a:t>
            </a:r>
            <a:r>
              <a:rPr lang="en-US" altLang="zh-CN" sz="2000" dirty="0"/>
              <a:t> but not finished processing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BLACK: </a:t>
            </a:r>
            <a:r>
              <a:rPr lang="en-US" altLang="zh-CN" sz="2000" dirty="0">
                <a:solidFill>
                  <a:srgbClr val="00B050"/>
                </a:solidFill>
              </a:rPr>
              <a:t>finished</a:t>
            </a:r>
            <a:r>
              <a:rPr lang="en-US" altLang="zh-CN" sz="2000" dirty="0"/>
              <a:t> processing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 err="1">
                <a:solidFill>
                  <a:srgbClr val="0070C0"/>
                </a:solidFill>
              </a:rPr>
              <a:t>pred</a:t>
            </a:r>
            <a:r>
              <a:rPr lang="en-US" altLang="zh-CN" sz="2400" dirty="0">
                <a:solidFill>
                  <a:srgbClr val="0070C0"/>
                </a:solidFill>
              </a:rPr>
              <a:t>[u]</a:t>
            </a:r>
            <a:r>
              <a:rPr lang="en-US" altLang="zh-CN" sz="2400" dirty="0"/>
              <a:t>: the </a:t>
            </a:r>
            <a:r>
              <a:rPr lang="en-US" altLang="zh-CN" sz="2400" dirty="0">
                <a:solidFill>
                  <a:srgbClr val="FF0000"/>
                </a:solidFill>
              </a:rPr>
              <a:t>predecessor</a:t>
            </a:r>
            <a:r>
              <a:rPr lang="en-US" altLang="zh-CN" sz="2400" dirty="0"/>
              <a:t> pointer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pointing back to the vertex from which u was discovered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Depth-First Search (DFS)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89252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What does Depth-First Search (DFS) do?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Traverse all vertices in graph, and thereby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Reveal properties of the graph.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Four arrays are used to keep information gathered during traversal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color[u]</a:t>
            </a:r>
            <a:r>
              <a:rPr lang="en-US" altLang="zh-CN" sz="2400" dirty="0"/>
              <a:t>: the </a:t>
            </a:r>
            <a:r>
              <a:rPr lang="en-US" altLang="zh-CN" sz="2400" dirty="0">
                <a:solidFill>
                  <a:srgbClr val="FF0000"/>
                </a:solidFill>
              </a:rPr>
              <a:t>color</a:t>
            </a:r>
            <a:r>
              <a:rPr lang="en-US" altLang="zh-CN" sz="2400" dirty="0"/>
              <a:t> of each vertex visited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WHITE: </a:t>
            </a:r>
            <a:r>
              <a:rPr lang="en-US" altLang="zh-CN" sz="2000" dirty="0">
                <a:solidFill>
                  <a:srgbClr val="00B050"/>
                </a:solidFill>
              </a:rPr>
              <a:t>undiscovered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GRAY: </a:t>
            </a:r>
            <a:r>
              <a:rPr lang="en-US" altLang="zh-CN" sz="2000" dirty="0">
                <a:solidFill>
                  <a:srgbClr val="00B050"/>
                </a:solidFill>
              </a:rPr>
              <a:t>discovered</a:t>
            </a:r>
            <a:r>
              <a:rPr lang="en-US" altLang="zh-CN" sz="2000" dirty="0"/>
              <a:t> but not finished processing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BLACK: </a:t>
            </a:r>
            <a:r>
              <a:rPr lang="en-US" altLang="zh-CN" sz="2000" dirty="0">
                <a:solidFill>
                  <a:srgbClr val="00B050"/>
                </a:solidFill>
              </a:rPr>
              <a:t>finished</a:t>
            </a:r>
            <a:r>
              <a:rPr lang="en-US" altLang="zh-CN" sz="2000" dirty="0"/>
              <a:t> processing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 err="1">
                <a:solidFill>
                  <a:srgbClr val="0070C0"/>
                </a:solidFill>
              </a:rPr>
              <a:t>pred</a:t>
            </a:r>
            <a:r>
              <a:rPr lang="en-US" altLang="zh-CN" sz="2400" dirty="0">
                <a:solidFill>
                  <a:srgbClr val="0070C0"/>
                </a:solidFill>
              </a:rPr>
              <a:t>[u]</a:t>
            </a:r>
            <a:r>
              <a:rPr lang="en-US" altLang="zh-CN" sz="2400" dirty="0"/>
              <a:t>: the </a:t>
            </a:r>
            <a:r>
              <a:rPr lang="en-US" altLang="zh-CN" sz="2400" dirty="0">
                <a:solidFill>
                  <a:srgbClr val="FF0000"/>
                </a:solidFill>
              </a:rPr>
              <a:t>predecessor</a:t>
            </a:r>
            <a:r>
              <a:rPr lang="en-US" altLang="zh-CN" sz="2400" dirty="0"/>
              <a:t> pointer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pointing back to the vertex from which u was discovered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d[u]</a:t>
            </a:r>
            <a:r>
              <a:rPr lang="en-US" altLang="zh-CN" sz="2400" dirty="0"/>
              <a:t>: the </a:t>
            </a:r>
            <a:r>
              <a:rPr lang="en-US" altLang="zh-CN" sz="2400" dirty="0">
                <a:solidFill>
                  <a:srgbClr val="FF0000"/>
                </a:solidFill>
              </a:rPr>
              <a:t>discovery time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a counter indicating when vertex u is discovered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Depth-First Search (DFS)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0117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What does Depth-First Search (DFS) do?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Traverse all vertices in graph, and thereby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Reveal properties of the graph.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Four arrays are used to keep information gathered during traversal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color[u]</a:t>
            </a:r>
            <a:r>
              <a:rPr lang="en-US" altLang="zh-CN" sz="2400" dirty="0"/>
              <a:t>: the </a:t>
            </a:r>
            <a:r>
              <a:rPr lang="en-US" altLang="zh-CN" sz="2400" dirty="0">
                <a:solidFill>
                  <a:srgbClr val="FF0000"/>
                </a:solidFill>
              </a:rPr>
              <a:t>color</a:t>
            </a:r>
            <a:r>
              <a:rPr lang="en-US" altLang="zh-CN" sz="2400" dirty="0"/>
              <a:t> of each vertex visited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WHITE: </a:t>
            </a:r>
            <a:r>
              <a:rPr lang="en-US" altLang="zh-CN" sz="2000" dirty="0">
                <a:solidFill>
                  <a:srgbClr val="00B050"/>
                </a:solidFill>
              </a:rPr>
              <a:t>undiscovered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GRAY: </a:t>
            </a:r>
            <a:r>
              <a:rPr lang="en-US" altLang="zh-CN" sz="2000" dirty="0">
                <a:solidFill>
                  <a:srgbClr val="00B050"/>
                </a:solidFill>
              </a:rPr>
              <a:t>discovered</a:t>
            </a:r>
            <a:r>
              <a:rPr lang="en-US" altLang="zh-CN" sz="2000" dirty="0"/>
              <a:t> but not finished processing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BLACK: </a:t>
            </a:r>
            <a:r>
              <a:rPr lang="en-US" altLang="zh-CN" sz="2000" dirty="0">
                <a:solidFill>
                  <a:srgbClr val="00B050"/>
                </a:solidFill>
              </a:rPr>
              <a:t>finished</a:t>
            </a:r>
            <a:r>
              <a:rPr lang="en-US" altLang="zh-CN" sz="2000" dirty="0"/>
              <a:t> processing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 err="1">
                <a:solidFill>
                  <a:srgbClr val="0070C0"/>
                </a:solidFill>
              </a:rPr>
              <a:t>pred</a:t>
            </a:r>
            <a:r>
              <a:rPr lang="en-US" altLang="zh-CN" sz="2400" dirty="0">
                <a:solidFill>
                  <a:srgbClr val="0070C0"/>
                </a:solidFill>
              </a:rPr>
              <a:t>[u]</a:t>
            </a:r>
            <a:r>
              <a:rPr lang="en-US" altLang="zh-CN" sz="2400" dirty="0"/>
              <a:t>: the </a:t>
            </a:r>
            <a:r>
              <a:rPr lang="en-US" altLang="zh-CN" sz="2400" dirty="0">
                <a:solidFill>
                  <a:srgbClr val="FF0000"/>
                </a:solidFill>
              </a:rPr>
              <a:t>predecessor</a:t>
            </a:r>
            <a:r>
              <a:rPr lang="en-US" altLang="zh-CN" sz="2400" dirty="0"/>
              <a:t> pointer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pointing back to the vertex from which u was discovered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d[u]</a:t>
            </a:r>
            <a:r>
              <a:rPr lang="en-US" altLang="zh-CN" sz="2400" dirty="0"/>
              <a:t>: the </a:t>
            </a:r>
            <a:r>
              <a:rPr lang="en-US" altLang="zh-CN" sz="2400" dirty="0">
                <a:solidFill>
                  <a:srgbClr val="FF0000"/>
                </a:solidFill>
              </a:rPr>
              <a:t>discovery time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a counter indicating when vertex u is discovered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f[u]</a:t>
            </a:r>
            <a:r>
              <a:rPr lang="en-US" altLang="zh-CN" sz="2400" dirty="0"/>
              <a:t>: the </a:t>
            </a:r>
            <a:r>
              <a:rPr lang="en-US" altLang="zh-CN" sz="2400" dirty="0">
                <a:solidFill>
                  <a:srgbClr val="FF0000"/>
                </a:solidFill>
              </a:rPr>
              <a:t>finishing time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a counter indicating when the processing of vertex u (and </a:t>
            </a:r>
            <a:r>
              <a:rPr lang="en-US" altLang="zh-CN" sz="2000" dirty="0">
                <a:solidFill>
                  <a:srgbClr val="0070C0"/>
                </a:solidFill>
              </a:rPr>
              <a:t>all</a:t>
            </a:r>
            <a:r>
              <a:rPr lang="en-US" altLang="zh-CN" sz="2000" dirty="0"/>
              <a:t> its descendants) is finished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Depth-First Search (DFS)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055012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8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800" dirty="0"/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800" dirty="0"/>
              <a:t>How does DFS work?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DFS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04550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8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800" dirty="0"/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800" dirty="0"/>
              <a:t>How does DFS work?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800" dirty="0"/>
          </a:p>
          <a:p>
            <a:pPr eaLnBrk="1" hangingPunct="1">
              <a:spcBef>
                <a:spcPts val="0"/>
              </a:spcBef>
            </a:pPr>
            <a:r>
              <a:rPr lang="en-US" altLang="zh-CN" sz="2800" dirty="0"/>
              <a:t>It starts from an initial vertex</a:t>
            </a:r>
          </a:p>
          <a:p>
            <a:pPr eaLnBrk="1" hangingPunct="1">
              <a:spcBef>
                <a:spcPts val="0"/>
              </a:spcBef>
            </a:pPr>
            <a:endParaRPr lang="en-US" altLang="zh-CN" sz="2800" dirty="0"/>
          </a:p>
          <a:p>
            <a:pPr eaLnBrk="1" hangingPunct="1">
              <a:spcBef>
                <a:spcPts val="0"/>
              </a:spcBef>
            </a:pPr>
            <a:r>
              <a:rPr lang="en-US" altLang="zh-CN" sz="2800" dirty="0"/>
              <a:t>After visiting a vertex, it recursively visits all of its neighbors</a:t>
            </a:r>
          </a:p>
          <a:p>
            <a:pPr eaLnBrk="1" hangingPunct="1">
              <a:spcBef>
                <a:spcPts val="0"/>
              </a:spcBef>
            </a:pPr>
            <a:endParaRPr lang="en-US" altLang="zh-CN" sz="2800" dirty="0"/>
          </a:p>
          <a:p>
            <a:pPr eaLnBrk="1" hangingPunct="1">
              <a:spcBef>
                <a:spcPts val="0"/>
              </a:spcBef>
            </a:pPr>
            <a:r>
              <a:rPr lang="en-US" altLang="zh-CN" sz="2800" dirty="0"/>
              <a:t>The strategy is to search "</a:t>
            </a:r>
            <a:r>
              <a:rPr lang="en-US" altLang="zh-CN" sz="2800" dirty="0">
                <a:solidFill>
                  <a:srgbClr val="0070C0"/>
                </a:solidFill>
              </a:rPr>
              <a:t>deeper</a:t>
            </a:r>
            <a:r>
              <a:rPr lang="en-US" altLang="zh-CN" sz="2800" dirty="0"/>
              <a:t>" in the graph whenever possible</a:t>
            </a: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DFS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1760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DFS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0768"/>
            <a:ext cx="1018456" cy="303750"/>
          </a:xfrm>
          <a:prstGeom prst="rect">
            <a:avLst/>
          </a:prstGeom>
        </p:spPr>
      </p:pic>
      <p:pic>
        <p:nvPicPr>
          <p:cNvPr id="8" name="内容占位符 7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675530"/>
            <a:ext cx="8409627" cy="3913710"/>
          </a:xfrm>
        </p:spPr>
      </p:pic>
      <p:sp>
        <p:nvSpPr>
          <p:cNvPr id="9" name="矩形 8"/>
          <p:cNvSpPr/>
          <p:nvPr/>
        </p:nvSpPr>
        <p:spPr bwMode="auto">
          <a:xfrm>
            <a:off x="755576" y="3501008"/>
            <a:ext cx="4320480" cy="1944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691680" y="3356992"/>
            <a:ext cx="4320480" cy="1656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8300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DFS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0768"/>
            <a:ext cx="1018456" cy="303750"/>
          </a:xfrm>
          <a:prstGeom prst="rect">
            <a:avLst/>
          </a:prstGeom>
        </p:spPr>
      </p:pic>
      <p:pic>
        <p:nvPicPr>
          <p:cNvPr id="8" name="内容占位符 7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675530"/>
            <a:ext cx="8409627" cy="3913710"/>
          </a:xfrm>
        </p:spPr>
      </p:pic>
      <p:sp>
        <p:nvSpPr>
          <p:cNvPr id="9" name="矩形 8"/>
          <p:cNvSpPr/>
          <p:nvPr/>
        </p:nvSpPr>
        <p:spPr bwMode="auto">
          <a:xfrm>
            <a:off x="1115616" y="4005064"/>
            <a:ext cx="4320480" cy="11521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219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eaLnBrk="1" hangingPunct="1"/>
            <a:r>
              <a:rPr lang="en-US" altLang="zh-CN" sz="2400" dirty="0"/>
              <a:t>Each vertex represents a city</a:t>
            </a:r>
          </a:p>
          <a:p>
            <a:pPr eaLnBrk="1" hangingPunct="1"/>
            <a:r>
              <a:rPr lang="en-US" altLang="zh-CN" sz="2400" dirty="0"/>
              <a:t>Each edge represents a direct flight between two cities</a:t>
            </a:r>
          </a:p>
          <a:p>
            <a:pPr eaLnBrk="1" hangingPunct="1"/>
            <a:r>
              <a:rPr lang="en-US" altLang="zh-CN" sz="2400" dirty="0"/>
              <a:t>A query on direct flight = a query on whether an edge exists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A query on how to get to a location = does a path exist from A to B</a:t>
            </a:r>
          </a:p>
          <a:p>
            <a:pPr eaLnBrk="1" hangingPunct="1"/>
            <a:r>
              <a:rPr lang="en-US" altLang="zh-CN" sz="2400" dirty="0"/>
              <a:t>We can even associate costs to edges (weighted graphs), then ask ‘‘what is the cheapest path from A to B’’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Graph Application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908720"/>
            <a:ext cx="7056785" cy="239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461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DFS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0768"/>
            <a:ext cx="1018456" cy="303750"/>
          </a:xfrm>
          <a:prstGeom prst="rect">
            <a:avLst/>
          </a:prstGeom>
        </p:spPr>
      </p:pic>
      <p:pic>
        <p:nvPicPr>
          <p:cNvPr id="8" name="内容占位符 7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675530"/>
            <a:ext cx="8409627" cy="3913710"/>
          </a:xfrm>
        </p:spPr>
      </p:pic>
      <p:sp>
        <p:nvSpPr>
          <p:cNvPr id="7" name="矩形 6"/>
          <p:cNvSpPr/>
          <p:nvPr/>
        </p:nvSpPr>
        <p:spPr bwMode="auto">
          <a:xfrm>
            <a:off x="1547664" y="4581128"/>
            <a:ext cx="1800200" cy="28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48212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DFS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0768"/>
            <a:ext cx="1018456" cy="303750"/>
          </a:xfrm>
          <a:prstGeom prst="rect">
            <a:avLst/>
          </a:prstGeom>
        </p:spPr>
      </p:pic>
      <p:pic>
        <p:nvPicPr>
          <p:cNvPr id="8" name="内容占位符 7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675530"/>
            <a:ext cx="8409627" cy="3913710"/>
          </a:xfrm>
        </p:spPr>
      </p:pic>
    </p:spTree>
    <p:extLst>
      <p:ext uri="{BB962C8B-B14F-4D97-AF65-F5344CB8AC3E}">
        <p14:creationId xmlns:p14="http://schemas.microsoft.com/office/powerpoint/2010/main" val="391158583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DFS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2" y="1628800"/>
            <a:ext cx="8398045" cy="3888432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7" y="1275427"/>
            <a:ext cx="1600423" cy="33342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755576" y="5157192"/>
            <a:ext cx="3672408" cy="28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11560" y="4293096"/>
            <a:ext cx="4104456" cy="8676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55576" y="3992579"/>
            <a:ext cx="2376264" cy="372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55576" y="3674786"/>
            <a:ext cx="3583131" cy="372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11560" y="2882599"/>
            <a:ext cx="4608512" cy="8555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611560" y="2541759"/>
            <a:ext cx="4536504" cy="320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73253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DFS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2" y="1628800"/>
            <a:ext cx="8398045" cy="3888432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7" y="1275427"/>
            <a:ext cx="1600423" cy="33342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755576" y="5157192"/>
            <a:ext cx="3672408" cy="28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11560" y="4293096"/>
            <a:ext cx="4104456" cy="8676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55576" y="3992579"/>
            <a:ext cx="2376264" cy="372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55576" y="3674786"/>
            <a:ext cx="3583131" cy="372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11560" y="2882599"/>
            <a:ext cx="4608512" cy="8555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95529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DFS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2" y="1628800"/>
            <a:ext cx="8398045" cy="3888432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7" y="1275427"/>
            <a:ext cx="1600423" cy="33342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755576" y="5157192"/>
            <a:ext cx="3672408" cy="28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11560" y="4293096"/>
            <a:ext cx="4104456" cy="8676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55576" y="3992579"/>
            <a:ext cx="2376264" cy="372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55576" y="3674786"/>
            <a:ext cx="3583131" cy="372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115616" y="3140969"/>
            <a:ext cx="4104456" cy="5971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58672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DFS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2" y="1628800"/>
            <a:ext cx="8398045" cy="3888432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7" y="1275427"/>
            <a:ext cx="1600423" cy="33342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755576" y="5157192"/>
            <a:ext cx="3672408" cy="28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11560" y="4293096"/>
            <a:ext cx="4104456" cy="8676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55576" y="3992579"/>
            <a:ext cx="2376264" cy="372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11560" y="3674786"/>
            <a:ext cx="3727147" cy="372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20906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DFS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2" y="1628800"/>
            <a:ext cx="8398045" cy="3888432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7" y="1275427"/>
            <a:ext cx="1600423" cy="33342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755576" y="5157192"/>
            <a:ext cx="3672408" cy="28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11560" y="4293096"/>
            <a:ext cx="4104456" cy="8676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683568" y="3992579"/>
            <a:ext cx="2448272" cy="372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625351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DFS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2" y="1628800"/>
            <a:ext cx="8398045" cy="3888432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7" y="1275427"/>
            <a:ext cx="1600423" cy="33342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755576" y="5157192"/>
            <a:ext cx="3672408" cy="28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11560" y="4293096"/>
            <a:ext cx="4104456" cy="8676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8528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DFS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2" y="1628800"/>
            <a:ext cx="8398045" cy="3888432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7" y="1275427"/>
            <a:ext cx="1600423" cy="33342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755576" y="5157192"/>
            <a:ext cx="3672408" cy="28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510280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DFS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2" y="1628800"/>
            <a:ext cx="8398045" cy="3888432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7" y="1275427"/>
            <a:ext cx="1600423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88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Graph is a pervasive data structure in computer science</a:t>
            </a:r>
          </a:p>
          <a:p>
            <a:pPr lvl="1" eaLnBrk="1" hangingPunct="1"/>
            <a:endParaRPr lang="en-US" altLang="zh-CN" sz="2400" dirty="0"/>
          </a:p>
          <a:p>
            <a:pPr eaLnBrk="1" hangingPunct="1"/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Why Graph Algorithms?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092671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5425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矩形标注 8"/>
          <p:cNvSpPr>
            <a:spLocks noChangeArrowheads="1"/>
          </p:cNvSpPr>
          <p:nvPr/>
        </p:nvSpPr>
        <p:spPr bwMode="auto">
          <a:xfrm>
            <a:off x="4157682" y="3406992"/>
            <a:ext cx="2934598" cy="559509"/>
          </a:xfrm>
          <a:prstGeom prst="wedgeRectCallout">
            <a:avLst>
              <a:gd name="adj1" fmla="val -56647"/>
              <a:gd name="adj2" fmla="val 45326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Start from this vertex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46524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</a:t>
            </a:r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3095796" y="3284984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6804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1573687" y="3234065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圆角矩形 81"/>
          <p:cNvSpPr/>
          <p:nvPr/>
        </p:nvSpPr>
        <p:spPr bwMode="auto">
          <a:xfrm>
            <a:off x="3098646" y="5167681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3095796" y="3284984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550661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</a:t>
            </a:r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1573687" y="3234065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91071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1573687" y="3234065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984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1573687" y="3234065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圆角矩形 81"/>
          <p:cNvSpPr/>
          <p:nvPr/>
        </p:nvSpPr>
        <p:spPr bwMode="auto">
          <a:xfrm>
            <a:off x="1574245" y="5167681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8612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</a:t>
            </a:r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圆角矩形 81"/>
          <p:cNvSpPr/>
          <p:nvPr/>
        </p:nvSpPr>
        <p:spPr bwMode="auto">
          <a:xfrm>
            <a:off x="1574245" y="5167681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02649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圆角矩形 81"/>
          <p:cNvSpPr/>
          <p:nvPr/>
        </p:nvSpPr>
        <p:spPr bwMode="auto">
          <a:xfrm>
            <a:off x="1574245" y="5167681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960868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圆角矩形 81"/>
          <p:cNvSpPr/>
          <p:nvPr/>
        </p:nvSpPr>
        <p:spPr bwMode="auto">
          <a:xfrm>
            <a:off x="1574245" y="5167681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矩形标注 8"/>
          <p:cNvSpPr>
            <a:spLocks noChangeArrowheads="1"/>
          </p:cNvSpPr>
          <p:nvPr/>
        </p:nvSpPr>
        <p:spPr bwMode="auto">
          <a:xfrm>
            <a:off x="3019635" y="5218810"/>
            <a:ext cx="2613608" cy="1248966"/>
          </a:xfrm>
          <a:prstGeom prst="wedgeRectCallout">
            <a:avLst>
              <a:gd name="adj1" fmla="val -64909"/>
              <a:gd name="adj2" fmla="val -8529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None of its adjacencies is WHITE.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161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435280" cy="5688632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Graph is a pervasive data structure in computer science</a:t>
            </a:r>
          </a:p>
          <a:p>
            <a:pPr lvl="1" eaLnBrk="1" hangingPunct="1"/>
            <a:r>
              <a:rPr lang="en-US" altLang="zh-CN" sz="2400" dirty="0"/>
              <a:t>Networks: the Internet</a:t>
            </a:r>
          </a:p>
          <a:p>
            <a:pPr lvl="1" eaLnBrk="1" hangingPunct="1"/>
            <a:endParaRPr lang="en-US" altLang="zh-CN" sz="2400" dirty="0"/>
          </a:p>
          <a:p>
            <a:pPr eaLnBrk="1" hangingPunct="1"/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Why Graph Algorithms?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3528" y="4797152"/>
            <a:ext cx="849694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Vinton G. Cerf  &amp;  Robert E. Kahn</a:t>
            </a:r>
          </a:p>
          <a:p>
            <a:pPr algn="ctr"/>
            <a:endParaRPr lang="en-US" altLang="zh-CN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 Recipient of the Turing Award in 2004, USA.</a:t>
            </a:r>
          </a:p>
          <a:p>
            <a:pPr algn="just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Contributions: </a:t>
            </a:r>
            <a:r>
              <a:rPr lang="en-US" altLang="zh-CN" sz="2000" b="0" i="1" dirty="0">
                <a:latin typeface="Calibri" panose="020F0502020204030204" pitchFamily="34" charset="0"/>
                <a:cs typeface="Calibri" panose="020F0502020204030204" pitchFamily="34" charset="0"/>
              </a:rPr>
              <a:t>for pioneering work on internetworking, including the design and implementation of the Internet's basic communications protocols, TCP/IP, etc.</a:t>
            </a:r>
          </a:p>
        </p:txBody>
      </p:sp>
      <p:pic>
        <p:nvPicPr>
          <p:cNvPr id="2050" name="Picture 2" descr="Dr Vint Cerf ForMem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429631"/>
            <a:ext cx="1651585" cy="230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ob Kah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r="6874"/>
          <a:stretch/>
        </p:blipFill>
        <p:spPr bwMode="auto">
          <a:xfrm>
            <a:off x="5368687" y="2429631"/>
            <a:ext cx="1651585" cy="229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9339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</a:t>
            </a:r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圆角矩形 81"/>
          <p:cNvSpPr/>
          <p:nvPr/>
        </p:nvSpPr>
        <p:spPr bwMode="auto">
          <a:xfrm>
            <a:off x="1574245" y="5167681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74705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圆角矩形 81"/>
          <p:cNvSpPr/>
          <p:nvPr/>
        </p:nvSpPr>
        <p:spPr bwMode="auto">
          <a:xfrm>
            <a:off x="1574245" y="5167681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92635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1588334" y="3315753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2586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1588334" y="3315753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矩形标注 8"/>
          <p:cNvSpPr>
            <a:spLocks noChangeArrowheads="1"/>
          </p:cNvSpPr>
          <p:nvPr/>
        </p:nvSpPr>
        <p:spPr bwMode="auto">
          <a:xfrm>
            <a:off x="3049213" y="3983117"/>
            <a:ext cx="2613608" cy="1248966"/>
          </a:xfrm>
          <a:prstGeom prst="wedgeRectCallout">
            <a:avLst>
              <a:gd name="adj1" fmla="val -66242"/>
              <a:gd name="adj2" fmla="val -43392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All of its WHITE adjacencies are traversed.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37453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</a:t>
            </a:r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1588334" y="3315753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83783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1588334" y="3315753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01091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3089961" y="3284984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圆角矩形 81"/>
          <p:cNvSpPr/>
          <p:nvPr/>
        </p:nvSpPr>
        <p:spPr bwMode="auto">
          <a:xfrm>
            <a:off x="3089961" y="5149298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292603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</a:t>
            </a:r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圆角矩形 81"/>
          <p:cNvSpPr/>
          <p:nvPr/>
        </p:nvSpPr>
        <p:spPr bwMode="auto">
          <a:xfrm>
            <a:off x="3089961" y="5149298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984394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圆角矩形 81"/>
          <p:cNvSpPr/>
          <p:nvPr/>
        </p:nvSpPr>
        <p:spPr bwMode="auto">
          <a:xfrm>
            <a:off x="3089961" y="5149298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39415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圆角矩形 81"/>
          <p:cNvSpPr/>
          <p:nvPr/>
        </p:nvSpPr>
        <p:spPr bwMode="auto">
          <a:xfrm>
            <a:off x="3089961" y="5149298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4607723" y="3283288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4632861" y="5148067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792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435280" cy="5688632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Graph is a pervasive data structure in computer science</a:t>
            </a:r>
          </a:p>
          <a:p>
            <a:pPr lvl="1" eaLnBrk="1" hangingPunct="1"/>
            <a:r>
              <a:rPr lang="en-US" altLang="zh-CN" sz="2400" dirty="0"/>
              <a:t>Networks: the Internet, World Wide Web </a:t>
            </a:r>
          </a:p>
          <a:p>
            <a:pPr lvl="1" eaLnBrk="1" hangingPunct="1"/>
            <a:endParaRPr lang="en-US" altLang="zh-CN" sz="2400" dirty="0"/>
          </a:p>
          <a:p>
            <a:pPr eaLnBrk="1" hangingPunct="1"/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Why Graph Algorithms?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55576" y="2429631"/>
            <a:ext cx="7931224" cy="4244958"/>
            <a:chOff x="755576" y="2429631"/>
            <a:chExt cx="7931224" cy="4244958"/>
          </a:xfrm>
        </p:grpSpPr>
        <p:pic>
          <p:nvPicPr>
            <p:cNvPr id="1026" name="Picture 2" descr="Tim Berners-Lee-Knight-crop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2429631"/>
              <a:ext cx="1723593" cy="2295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文本框 5"/>
            <p:cNvSpPr txBox="1"/>
            <p:nvPr/>
          </p:nvSpPr>
          <p:spPr>
            <a:xfrm>
              <a:off x="755576" y="4797152"/>
              <a:ext cx="7931224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Tim Berners-Lee</a:t>
              </a:r>
            </a:p>
            <a:p>
              <a:pPr algn="ctr"/>
              <a:endPara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The Recipient of the Turing Award in 2016, UK.</a:t>
              </a:r>
            </a:p>
            <a:p>
              <a:pPr algn="just"/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Contributions: </a:t>
              </a:r>
              <a:r>
                <a:rPr lang="en-US" altLang="zh-CN" sz="2000" b="0" i="1" dirty="0">
                  <a:latin typeface="Calibri" panose="020F0502020204030204" pitchFamily="34" charset="0"/>
                  <a:cs typeface="Calibri" panose="020F0502020204030204" pitchFamily="34" charset="0"/>
                </a:rPr>
                <a:t>for inventing the World Wide Web, the first web browser, and the fundamental protocols and algorithms allowing the Web to scale.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09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</a:t>
            </a:r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4607723" y="3283288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703394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4607723" y="3283288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53291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4607723" y="3283288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6119892" y="3259126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圆角矩形 83"/>
          <p:cNvSpPr/>
          <p:nvPr/>
        </p:nvSpPr>
        <p:spPr bwMode="auto">
          <a:xfrm>
            <a:off x="4632861" y="5157192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767431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</a:t>
            </a:r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6119892" y="3259126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36074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6119892" y="3259126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806892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6119892" y="3259126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6114686" y="5183050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529589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</a:t>
            </a:r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6114686" y="5183050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73039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9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6114686" y="5183050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68582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9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6114686" y="5183050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4584588" y="5178399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103770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</a:t>
            </a:r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4584588" y="5178399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911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435280" cy="5688632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Graph is a pervasive data structure in computer science</a:t>
            </a:r>
          </a:p>
          <a:p>
            <a:pPr lvl="1" eaLnBrk="1" hangingPunct="1"/>
            <a:r>
              <a:rPr lang="en-US" altLang="zh-CN" sz="2400" dirty="0"/>
              <a:t>Networks: the Internet, World Wide Web, wireless networks</a:t>
            </a:r>
          </a:p>
          <a:p>
            <a:pPr eaLnBrk="1" hangingPunct="1"/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Why Graph Algorithms?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779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4584588" y="5178399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36841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10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4584588" y="5178399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矩形标注 8"/>
          <p:cNvSpPr>
            <a:spLocks noChangeArrowheads="1"/>
          </p:cNvSpPr>
          <p:nvPr/>
        </p:nvSpPr>
        <p:spPr bwMode="auto">
          <a:xfrm>
            <a:off x="6073620" y="5157781"/>
            <a:ext cx="2613608" cy="1248966"/>
          </a:xfrm>
          <a:prstGeom prst="wedgeRectCallout">
            <a:avLst>
              <a:gd name="adj1" fmla="val -64909"/>
              <a:gd name="adj2" fmla="val -8529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None of its adjacencies is WHITE.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56570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</a:t>
            </a:r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4584588" y="5178399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048560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10/11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11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4584588" y="5178399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252016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10/11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11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6119892" y="5205142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989880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10/11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/12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</a:t>
            </a:r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6119892" y="5205142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12360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10/11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/12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12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6119892" y="3283288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185540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8/13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10/11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/12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</a:t>
            </a:r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6119892" y="3283288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67403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8/13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10/11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/12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13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4605113" y="3283288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24444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7/14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8/13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10/11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/12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</a:t>
            </a:r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4605113" y="3283288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2907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Introduction to Part IV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Review of Basic Graph Search Algorithms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Basic Concepts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The Breadth-First Search (BFS)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The Depth-First Search (DFS)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 Topological Sort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The </a:t>
            </a:r>
            <a:r>
              <a:rPr lang="en-US" altLang="zh-CN" dirty="0"/>
              <a:t>Topological Sort </a:t>
            </a:r>
            <a:r>
              <a:rPr lang="en-US" altLang="zh-CN" sz="2600" dirty="0"/>
              <a:t>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</a:t>
            </a:r>
            <a:r>
              <a:rPr lang="en-US" altLang="zh-CN" dirty="0"/>
              <a:t>Topological Sort</a:t>
            </a:r>
            <a:r>
              <a:rPr lang="en-US" altLang="zh-CN" sz="2600" dirty="0"/>
              <a:t>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600" dirty="0"/>
              <a:t>Strongly Connected Components</a:t>
            </a:r>
            <a:r>
              <a:rPr lang="en-US" altLang="zh-CN" sz="3400" dirty="0"/>
              <a:t>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The Algorithm of Finding SCCs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Algorithm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910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435280" cy="5688632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Graph is a pervasive data structure in computer science</a:t>
            </a:r>
          </a:p>
          <a:p>
            <a:pPr lvl="1" eaLnBrk="1" hangingPunct="1"/>
            <a:r>
              <a:rPr lang="en-US" altLang="zh-CN" sz="2400" dirty="0"/>
              <a:t>Networks: the Internet, World Wide Web, wireless networks</a:t>
            </a:r>
          </a:p>
          <a:p>
            <a:pPr lvl="1" eaLnBrk="1" hangingPunct="1"/>
            <a:r>
              <a:rPr lang="en-US" altLang="zh-CN" sz="2400" dirty="0"/>
              <a:t>Logistics: transportation, supply chain management</a:t>
            </a:r>
          </a:p>
          <a:p>
            <a:pPr lvl="1" eaLnBrk="1" hangingPunct="1"/>
            <a:endParaRPr lang="en-US" altLang="zh-CN" sz="2400" dirty="0"/>
          </a:p>
          <a:p>
            <a:pPr eaLnBrk="1" hangingPunct="1"/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Why Graph Algorithms?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720471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7/14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8/13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10/11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/12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14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3107642" y="5187124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867565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7/14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8/13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10/11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/12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</a:t>
            </a:r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6/15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3107642" y="5187124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563448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1/X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7/14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8/13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10/11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/12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15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6/15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3098942" y="3316274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078578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1/16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7/14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8/13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10/11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/12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</a:t>
            </a:r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6/15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3098942" y="3316274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174984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1/16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7/14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8/13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10/11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/12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1311115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2247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7711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321604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76237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224721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686539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302137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740352" y="2708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70937" y="895815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time = 16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6/15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71777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Running Time of DFS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The procedure </a:t>
            </a:r>
            <a:r>
              <a:rPr lang="en-US" altLang="zh-CN" sz="2400" dirty="0" err="1"/>
              <a:t>DFSVisit</a:t>
            </a:r>
            <a:r>
              <a:rPr lang="en-US" altLang="zh-CN" sz="2400" dirty="0"/>
              <a:t> is called exactly once for each vertex u </a:t>
            </a:r>
            <a:r>
              <a:rPr lang="zh-CN" altLang="en-US" sz="2400" dirty="0"/>
              <a:t>∈ </a:t>
            </a:r>
            <a:r>
              <a:rPr lang="en-US" altLang="zh-CN" sz="2400" dirty="0"/>
              <a:t>V</a:t>
            </a:r>
            <a:br>
              <a:rPr lang="en-US" altLang="zh-CN" sz="2400" dirty="0"/>
            </a:b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58687428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Running Time of DFS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The procedure </a:t>
            </a:r>
            <a:r>
              <a:rPr lang="en-US" altLang="zh-CN" sz="2400" dirty="0" err="1"/>
              <a:t>DFSVisit</a:t>
            </a:r>
            <a:r>
              <a:rPr lang="en-US" altLang="zh-CN" sz="2400" dirty="0"/>
              <a:t> is called exactly once for each vertex u </a:t>
            </a:r>
            <a:r>
              <a:rPr lang="zh-CN" altLang="en-US" sz="2400" dirty="0"/>
              <a:t>∈ </a:t>
            </a:r>
            <a:r>
              <a:rPr lang="en-US" altLang="zh-CN" sz="2400" dirty="0"/>
              <a:t>V</a:t>
            </a:r>
          </a:p>
          <a:p>
            <a:pPr lvl="1"/>
            <a:r>
              <a:rPr lang="en-US" altLang="zh-CN" sz="2000" dirty="0"/>
              <a:t>since </a:t>
            </a:r>
            <a:r>
              <a:rPr lang="en-US" altLang="zh-CN" sz="2000" dirty="0" err="1"/>
              <a:t>DFSVisit</a:t>
            </a:r>
            <a:r>
              <a:rPr lang="en-US" altLang="zh-CN" sz="2000" dirty="0"/>
              <a:t> is invoked only on white vertices and the first thing it does is paint the vertex gray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05382380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Running Time of DFS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The procedure </a:t>
            </a:r>
            <a:r>
              <a:rPr lang="en-US" altLang="zh-CN" sz="2400" dirty="0" err="1"/>
              <a:t>DFSVisit</a:t>
            </a:r>
            <a:r>
              <a:rPr lang="en-US" altLang="zh-CN" sz="2400" dirty="0"/>
              <a:t> is called exactly once for each vertex u </a:t>
            </a:r>
            <a:r>
              <a:rPr lang="zh-CN" altLang="en-US" sz="2400" dirty="0"/>
              <a:t>∈ </a:t>
            </a:r>
            <a:r>
              <a:rPr lang="en-US" altLang="zh-CN" sz="2400" dirty="0"/>
              <a:t>V</a:t>
            </a:r>
          </a:p>
          <a:p>
            <a:pPr lvl="1"/>
            <a:r>
              <a:rPr lang="en-US" altLang="zh-CN" sz="2000" dirty="0"/>
              <a:t>since </a:t>
            </a:r>
            <a:r>
              <a:rPr lang="en-US" altLang="zh-CN" sz="2000" dirty="0" err="1"/>
              <a:t>DFSVisit</a:t>
            </a:r>
            <a:r>
              <a:rPr lang="en-US" altLang="zh-CN" sz="2000" dirty="0"/>
              <a:t> is invoked only on white vertices and the first thing it does is paint the vertex gray</a:t>
            </a:r>
          </a:p>
          <a:p>
            <a:r>
              <a:rPr lang="en-US" altLang="zh-CN" sz="2400" dirty="0"/>
              <a:t>During an execution of </a:t>
            </a:r>
            <a:r>
              <a:rPr lang="en-US" altLang="zh-CN" sz="2400" dirty="0" err="1"/>
              <a:t>DFSVisit</a:t>
            </a:r>
            <a:r>
              <a:rPr lang="en-US" altLang="zh-CN" sz="2400" dirty="0"/>
              <a:t>(u), the for loop is executed |</a:t>
            </a:r>
            <a:r>
              <a:rPr lang="en-US" altLang="zh-CN" sz="2400" dirty="0" err="1"/>
              <a:t>Adj</a:t>
            </a:r>
            <a:r>
              <a:rPr lang="en-US" altLang="zh-CN" sz="2400" dirty="0"/>
              <a:t>(u)| = degree(u) times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13365682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Running Time of DFS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The procedure </a:t>
            </a:r>
            <a:r>
              <a:rPr lang="en-US" altLang="zh-CN" sz="2400" dirty="0" err="1"/>
              <a:t>DFSVisit</a:t>
            </a:r>
            <a:r>
              <a:rPr lang="en-US" altLang="zh-CN" sz="2400" dirty="0"/>
              <a:t> is called exactly once for each vertex u </a:t>
            </a:r>
            <a:r>
              <a:rPr lang="zh-CN" altLang="en-US" sz="2400" dirty="0"/>
              <a:t>∈ </a:t>
            </a:r>
            <a:r>
              <a:rPr lang="en-US" altLang="zh-CN" sz="2400" dirty="0"/>
              <a:t>V</a:t>
            </a:r>
          </a:p>
          <a:p>
            <a:pPr lvl="1"/>
            <a:r>
              <a:rPr lang="en-US" altLang="zh-CN" sz="2000" dirty="0"/>
              <a:t>since </a:t>
            </a:r>
            <a:r>
              <a:rPr lang="en-US" altLang="zh-CN" sz="2000" dirty="0" err="1"/>
              <a:t>DFSVisit</a:t>
            </a:r>
            <a:r>
              <a:rPr lang="en-US" altLang="zh-CN" sz="2000" dirty="0"/>
              <a:t> is invoked only on white vertices and the first thing it does is paint the vertex gray</a:t>
            </a:r>
          </a:p>
          <a:p>
            <a:r>
              <a:rPr lang="en-US" altLang="zh-CN" sz="2400" dirty="0"/>
              <a:t>During an execution of </a:t>
            </a:r>
            <a:r>
              <a:rPr lang="en-US" altLang="zh-CN" sz="2400" dirty="0" err="1"/>
              <a:t>DFSVisit</a:t>
            </a:r>
            <a:r>
              <a:rPr lang="en-US" altLang="zh-CN" sz="2400" dirty="0"/>
              <a:t>(u), the for loop is executed |</a:t>
            </a:r>
            <a:r>
              <a:rPr lang="en-US" altLang="zh-CN" sz="2400" dirty="0" err="1"/>
              <a:t>Adj</a:t>
            </a:r>
            <a:r>
              <a:rPr lang="en-US" altLang="zh-CN" sz="2400" dirty="0"/>
              <a:t>(u)| = degree(u) times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On each vertex u, we spend time </a:t>
            </a:r>
            <a:r>
              <a:rPr lang="en-US" altLang="zh-CN" sz="2400" dirty="0" err="1"/>
              <a:t>T</a:t>
            </a:r>
            <a:r>
              <a:rPr lang="en-US" altLang="zh-CN" sz="2400" baseline="-25000" dirty="0" err="1"/>
              <a:t>u</a:t>
            </a:r>
            <a:r>
              <a:rPr lang="en-US" altLang="zh-CN" sz="2400" dirty="0"/>
              <a:t> = O(1 + degree(u))</a:t>
            </a:r>
          </a:p>
          <a:p>
            <a:pPr marL="0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96173997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Running Time of DFS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The procedure </a:t>
                </a:r>
                <a:r>
                  <a:rPr lang="en-US" altLang="zh-CN" sz="2400" dirty="0" err="1"/>
                  <a:t>DFSVisit</a:t>
                </a:r>
                <a:r>
                  <a:rPr lang="en-US" altLang="zh-CN" sz="2400" dirty="0"/>
                  <a:t> is called exactly once for each vertex u </a:t>
                </a:r>
                <a:r>
                  <a:rPr lang="zh-CN" altLang="en-US" sz="2400" dirty="0"/>
                  <a:t>∈ </a:t>
                </a:r>
                <a:r>
                  <a:rPr lang="en-US" altLang="zh-CN" sz="2400" dirty="0"/>
                  <a:t>V</a:t>
                </a:r>
              </a:p>
              <a:p>
                <a:pPr lvl="1"/>
                <a:r>
                  <a:rPr lang="en-US" altLang="zh-CN" sz="2000" dirty="0"/>
                  <a:t>since </a:t>
                </a:r>
                <a:r>
                  <a:rPr lang="en-US" altLang="zh-CN" sz="2000" dirty="0" err="1"/>
                  <a:t>DFSVisit</a:t>
                </a:r>
                <a:r>
                  <a:rPr lang="en-US" altLang="zh-CN" sz="2000" dirty="0"/>
                  <a:t> is invoked only on white vertices and the first thing it does is paint the vertex gray</a:t>
                </a:r>
              </a:p>
              <a:p>
                <a:r>
                  <a:rPr lang="en-US" altLang="zh-CN" sz="2400" dirty="0"/>
                  <a:t>During an execution of </a:t>
                </a:r>
                <a:r>
                  <a:rPr lang="en-US" altLang="zh-CN" sz="2400" dirty="0" err="1"/>
                  <a:t>DFSVisit</a:t>
                </a:r>
                <a:r>
                  <a:rPr lang="en-US" altLang="zh-CN" sz="2400" dirty="0"/>
                  <a:t>(u), the for loop is executed |</a:t>
                </a:r>
                <a:r>
                  <a:rPr lang="en-US" altLang="zh-CN" sz="2400" dirty="0" err="1"/>
                  <a:t>Adj</a:t>
                </a:r>
                <a:r>
                  <a:rPr lang="en-US" altLang="zh-CN" sz="2400" dirty="0"/>
                  <a:t>(u)| = degree(u) times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On each vertex u, we spend time </a:t>
                </a:r>
                <a:r>
                  <a:rPr lang="en-US" altLang="zh-CN" sz="2400" dirty="0" err="1"/>
                  <a:t>T</a:t>
                </a:r>
                <a:r>
                  <a:rPr lang="en-US" altLang="zh-CN" sz="2400" baseline="-25000" dirty="0" err="1"/>
                  <a:t>u</a:t>
                </a:r>
                <a:r>
                  <a:rPr lang="en-US" altLang="zh-CN" sz="2400" dirty="0"/>
                  <a:t> = O(1 + degree(u))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The total running time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𝑑𝑒𝑔𝑟𝑒𝑒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))=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202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435280" cy="5688632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Graph is a pervasive data structure in computer science</a:t>
            </a:r>
          </a:p>
          <a:p>
            <a:pPr lvl="1" eaLnBrk="1" hangingPunct="1"/>
            <a:r>
              <a:rPr lang="en-US" altLang="zh-CN" sz="2400" dirty="0"/>
              <a:t>Networks: the Internet, World Wide Web, wireless networks</a:t>
            </a:r>
          </a:p>
          <a:p>
            <a:pPr lvl="1" eaLnBrk="1" hangingPunct="1"/>
            <a:r>
              <a:rPr lang="en-US" altLang="zh-CN" sz="2400" dirty="0"/>
              <a:t>Logistics: transportation, supply chain management</a:t>
            </a:r>
          </a:p>
          <a:p>
            <a:pPr lvl="1" eaLnBrk="1" hangingPunct="1"/>
            <a:r>
              <a:rPr lang="en-US" altLang="zh-CN" sz="2400" dirty="0"/>
              <a:t>Relationship between objects: online dating, social networks (Facebook!)</a:t>
            </a:r>
          </a:p>
          <a:p>
            <a:pPr lvl="1" eaLnBrk="1" hangingPunct="1"/>
            <a:endParaRPr lang="en-US" altLang="zh-CN" sz="2400" dirty="0"/>
          </a:p>
          <a:p>
            <a:pPr eaLnBrk="1" hangingPunct="1"/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Why Graph Algorithms?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3878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Running Time of DFS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The procedure </a:t>
                </a:r>
                <a:r>
                  <a:rPr lang="en-US" altLang="zh-CN" sz="2400" dirty="0" err="1"/>
                  <a:t>DFSVisit</a:t>
                </a:r>
                <a:r>
                  <a:rPr lang="en-US" altLang="zh-CN" sz="2400" dirty="0"/>
                  <a:t> is called exactly once for each vertex u </a:t>
                </a:r>
                <a:r>
                  <a:rPr lang="zh-CN" altLang="en-US" sz="2400" dirty="0"/>
                  <a:t>∈ </a:t>
                </a:r>
                <a:r>
                  <a:rPr lang="en-US" altLang="zh-CN" sz="2400" dirty="0"/>
                  <a:t>V</a:t>
                </a:r>
              </a:p>
              <a:p>
                <a:pPr lvl="1"/>
                <a:r>
                  <a:rPr lang="en-US" altLang="zh-CN" sz="2000" dirty="0"/>
                  <a:t>since </a:t>
                </a:r>
                <a:r>
                  <a:rPr lang="en-US" altLang="zh-CN" sz="2000" dirty="0" err="1"/>
                  <a:t>DFSVisit</a:t>
                </a:r>
                <a:r>
                  <a:rPr lang="en-US" altLang="zh-CN" sz="2000" dirty="0"/>
                  <a:t> is invoked only on white vertices and the first thing it does is paint the vertex gray</a:t>
                </a:r>
              </a:p>
              <a:p>
                <a:r>
                  <a:rPr lang="en-US" altLang="zh-CN" sz="2400" dirty="0"/>
                  <a:t>During an execution of </a:t>
                </a:r>
                <a:r>
                  <a:rPr lang="en-US" altLang="zh-CN" sz="2400" dirty="0" err="1"/>
                  <a:t>DFSVisit</a:t>
                </a:r>
                <a:r>
                  <a:rPr lang="en-US" altLang="zh-CN" sz="2400" dirty="0"/>
                  <a:t>(u), the for loop is executed |</a:t>
                </a:r>
                <a:r>
                  <a:rPr lang="en-US" altLang="zh-CN" sz="2400" dirty="0" err="1"/>
                  <a:t>Adj</a:t>
                </a:r>
                <a:r>
                  <a:rPr lang="en-US" altLang="zh-CN" sz="2400" dirty="0"/>
                  <a:t>(u)| = degree(u) times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On each vertex u, we spend time </a:t>
                </a:r>
                <a:r>
                  <a:rPr lang="en-US" altLang="zh-CN" sz="2400" dirty="0" err="1"/>
                  <a:t>T</a:t>
                </a:r>
                <a:r>
                  <a:rPr lang="en-US" altLang="zh-CN" sz="2400" baseline="-25000" dirty="0" err="1"/>
                  <a:t>u</a:t>
                </a:r>
                <a:r>
                  <a:rPr lang="en-US" altLang="zh-CN" sz="2400" dirty="0"/>
                  <a:t> = O(1 + degree(u))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The total running time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𝑑𝑒𝑔𝑟𝑒𝑒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))=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Hence, the running of DFS on a graph with V vertices and E edges is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O(V + E)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89710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Time-Stamp (Parenthesis) Structure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24070" y="7541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1691679" y="119675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3203848" y="119675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1/16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4715775" y="119675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7/14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6227944" y="119675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8/13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1691679" y="263691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4715775" y="263691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10/11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6227944" y="263691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/12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4" name="直接连接符 13"/>
          <p:cNvCxnSpPr>
            <a:stCxn id="7" idx="4"/>
            <a:endCxn id="11" idx="0"/>
          </p:cNvCxnSpPr>
          <p:nvPr/>
        </p:nvCxnSpPr>
        <p:spPr bwMode="auto">
          <a:xfrm>
            <a:off x="2051679" y="1916832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>
            <a:stCxn id="7" idx="6"/>
            <a:endCxn id="8" idx="2"/>
          </p:cNvCxnSpPr>
          <p:nvPr/>
        </p:nvCxnSpPr>
        <p:spPr bwMode="auto">
          <a:xfrm>
            <a:off x="2411679" y="1556792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接连接符 15"/>
          <p:cNvCxnSpPr>
            <a:stCxn id="8" idx="4"/>
          </p:cNvCxnSpPr>
          <p:nvPr/>
        </p:nvCxnSpPr>
        <p:spPr bwMode="auto">
          <a:xfrm>
            <a:off x="3563848" y="1916832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直接连接符 16"/>
          <p:cNvCxnSpPr>
            <a:endCxn id="9" idx="3"/>
          </p:cNvCxnSpPr>
          <p:nvPr/>
        </p:nvCxnSpPr>
        <p:spPr bwMode="auto">
          <a:xfrm flipV="1">
            <a:off x="3818406" y="1811379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>
            <a:stCxn id="9" idx="4"/>
            <a:endCxn id="12" idx="0"/>
          </p:cNvCxnSpPr>
          <p:nvPr/>
        </p:nvCxnSpPr>
        <p:spPr bwMode="auto">
          <a:xfrm>
            <a:off x="5075775" y="1916832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 bwMode="auto">
          <a:xfrm>
            <a:off x="3924089" y="2996952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>
            <a:stCxn id="9" idx="6"/>
            <a:endCxn id="10" idx="2"/>
          </p:cNvCxnSpPr>
          <p:nvPr/>
        </p:nvCxnSpPr>
        <p:spPr bwMode="auto">
          <a:xfrm>
            <a:off x="5435775" y="1556792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 bwMode="auto">
          <a:xfrm>
            <a:off x="5436015" y="2996952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直接连接符 21"/>
          <p:cNvCxnSpPr>
            <a:stCxn id="10" idx="4"/>
            <a:endCxn id="13" idx="0"/>
          </p:cNvCxnSpPr>
          <p:nvPr/>
        </p:nvCxnSpPr>
        <p:spPr bwMode="auto">
          <a:xfrm>
            <a:off x="6587944" y="1916832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文本框 22"/>
          <p:cNvSpPr txBox="1"/>
          <p:nvPr/>
        </p:nvSpPr>
        <p:spPr>
          <a:xfrm>
            <a:off x="1841182" y="7541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36239" y="7541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365799" y="7541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318584" y="332737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835696" y="332737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830753" y="332737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60313" y="332737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3203848" y="263691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6/15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384454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直接连接符 105"/>
          <p:cNvCxnSpPr/>
          <p:nvPr/>
        </p:nvCxnSpPr>
        <p:spPr bwMode="auto">
          <a:xfrm flipH="1">
            <a:off x="2108074" y="3750556"/>
            <a:ext cx="373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直接连接符 106"/>
          <p:cNvCxnSpPr/>
          <p:nvPr/>
        </p:nvCxnSpPr>
        <p:spPr bwMode="auto">
          <a:xfrm flipH="1">
            <a:off x="1762622" y="3735281"/>
            <a:ext cx="373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Time-Stamp (Parenthesis) Structure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24070" y="7541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1691679" y="119675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3203848" y="119675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1/16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4715775" y="119675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7/14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6227944" y="119675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8/13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1691679" y="263691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4715775" y="263691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10/11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6227944" y="263691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/12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4" name="直接连接符 13"/>
          <p:cNvCxnSpPr>
            <a:stCxn id="7" idx="4"/>
            <a:endCxn id="11" idx="0"/>
          </p:cNvCxnSpPr>
          <p:nvPr/>
        </p:nvCxnSpPr>
        <p:spPr bwMode="auto">
          <a:xfrm>
            <a:off x="2051679" y="1916832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>
            <a:stCxn id="7" idx="6"/>
            <a:endCxn id="8" idx="2"/>
          </p:cNvCxnSpPr>
          <p:nvPr/>
        </p:nvCxnSpPr>
        <p:spPr bwMode="auto">
          <a:xfrm>
            <a:off x="2411679" y="1556792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接连接符 15"/>
          <p:cNvCxnSpPr>
            <a:stCxn id="8" idx="4"/>
          </p:cNvCxnSpPr>
          <p:nvPr/>
        </p:nvCxnSpPr>
        <p:spPr bwMode="auto">
          <a:xfrm>
            <a:off x="3563848" y="1916832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直接连接符 16"/>
          <p:cNvCxnSpPr>
            <a:endCxn id="9" idx="3"/>
          </p:cNvCxnSpPr>
          <p:nvPr/>
        </p:nvCxnSpPr>
        <p:spPr bwMode="auto">
          <a:xfrm flipV="1">
            <a:off x="3818406" y="1811379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>
            <a:stCxn id="9" idx="4"/>
            <a:endCxn id="12" idx="0"/>
          </p:cNvCxnSpPr>
          <p:nvPr/>
        </p:nvCxnSpPr>
        <p:spPr bwMode="auto">
          <a:xfrm>
            <a:off x="5075775" y="1916832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 bwMode="auto">
          <a:xfrm>
            <a:off x="3924089" y="2996952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>
            <a:stCxn id="9" idx="6"/>
            <a:endCxn id="10" idx="2"/>
          </p:cNvCxnSpPr>
          <p:nvPr/>
        </p:nvCxnSpPr>
        <p:spPr bwMode="auto">
          <a:xfrm>
            <a:off x="5435775" y="1556792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 bwMode="auto">
          <a:xfrm>
            <a:off x="5436015" y="2996952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直接连接符 21"/>
          <p:cNvCxnSpPr>
            <a:stCxn id="10" idx="4"/>
            <a:endCxn id="13" idx="0"/>
          </p:cNvCxnSpPr>
          <p:nvPr/>
        </p:nvCxnSpPr>
        <p:spPr bwMode="auto">
          <a:xfrm>
            <a:off x="6587944" y="1916832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文本框 22"/>
          <p:cNvSpPr txBox="1"/>
          <p:nvPr/>
        </p:nvSpPr>
        <p:spPr>
          <a:xfrm>
            <a:off x="1841182" y="7541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36239" y="7541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365799" y="7541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318584" y="332737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835696" y="332737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830753" y="332737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60313" y="332737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3203848" y="263691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6/15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593474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943299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直接连接符 51"/>
          <p:cNvCxnSpPr/>
          <p:nvPr/>
        </p:nvCxnSpPr>
        <p:spPr bwMode="auto">
          <a:xfrm flipH="1">
            <a:off x="2459945" y="3789040"/>
            <a:ext cx="373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文本框 52"/>
          <p:cNvSpPr txBox="1"/>
          <p:nvPr/>
        </p:nvSpPr>
        <p:spPr>
          <a:xfrm>
            <a:off x="2289544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直接连接符 53"/>
          <p:cNvCxnSpPr/>
          <p:nvPr/>
        </p:nvCxnSpPr>
        <p:spPr bwMode="auto">
          <a:xfrm flipH="1">
            <a:off x="2806190" y="3789040"/>
            <a:ext cx="3953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文本框 54"/>
          <p:cNvSpPr txBox="1"/>
          <p:nvPr/>
        </p:nvSpPr>
        <p:spPr>
          <a:xfrm>
            <a:off x="2639369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 bwMode="auto">
          <a:xfrm>
            <a:off x="3173569" y="3789040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文本框 56"/>
          <p:cNvSpPr txBox="1"/>
          <p:nvPr/>
        </p:nvSpPr>
        <p:spPr>
          <a:xfrm>
            <a:off x="3002795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8" name="直接连接符 57"/>
          <p:cNvCxnSpPr/>
          <p:nvPr/>
        </p:nvCxnSpPr>
        <p:spPr bwMode="auto">
          <a:xfrm>
            <a:off x="3523396" y="3789040"/>
            <a:ext cx="13598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3352620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0" name="直接连接符 59"/>
          <p:cNvCxnSpPr/>
          <p:nvPr/>
        </p:nvCxnSpPr>
        <p:spPr bwMode="auto">
          <a:xfrm flipH="1">
            <a:off x="3865850" y="3789040"/>
            <a:ext cx="3789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文本框 60"/>
          <p:cNvSpPr txBox="1"/>
          <p:nvPr/>
        </p:nvSpPr>
        <p:spPr>
          <a:xfrm>
            <a:off x="3698865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2" name="直接连接符 61"/>
          <p:cNvCxnSpPr/>
          <p:nvPr/>
        </p:nvCxnSpPr>
        <p:spPr bwMode="auto">
          <a:xfrm>
            <a:off x="4219465" y="3789040"/>
            <a:ext cx="13226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文本框 62"/>
          <p:cNvSpPr txBox="1"/>
          <p:nvPr/>
        </p:nvSpPr>
        <p:spPr>
          <a:xfrm>
            <a:off x="4048690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4" name="直接连接符 63"/>
          <p:cNvCxnSpPr/>
          <p:nvPr/>
        </p:nvCxnSpPr>
        <p:spPr bwMode="auto">
          <a:xfrm>
            <a:off x="4565336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文本框 64"/>
          <p:cNvSpPr txBox="1"/>
          <p:nvPr/>
        </p:nvSpPr>
        <p:spPr>
          <a:xfrm>
            <a:off x="4394562" y="646592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6" name="直接连接符 65"/>
          <p:cNvCxnSpPr/>
          <p:nvPr/>
        </p:nvCxnSpPr>
        <p:spPr bwMode="auto">
          <a:xfrm>
            <a:off x="4915161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文本框 66"/>
          <p:cNvSpPr txBox="1"/>
          <p:nvPr/>
        </p:nvSpPr>
        <p:spPr>
          <a:xfrm>
            <a:off x="4716016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8" name="直接连接符 67"/>
          <p:cNvCxnSpPr/>
          <p:nvPr/>
        </p:nvCxnSpPr>
        <p:spPr bwMode="auto">
          <a:xfrm>
            <a:off x="5261406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文本框 68"/>
          <p:cNvSpPr txBox="1"/>
          <p:nvPr/>
        </p:nvSpPr>
        <p:spPr>
          <a:xfrm>
            <a:off x="5076056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0" name="直接连接符 69"/>
          <p:cNvCxnSpPr/>
          <p:nvPr/>
        </p:nvCxnSpPr>
        <p:spPr bwMode="auto">
          <a:xfrm>
            <a:off x="5611231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文本框 70"/>
          <p:cNvSpPr txBox="1"/>
          <p:nvPr/>
        </p:nvSpPr>
        <p:spPr>
          <a:xfrm>
            <a:off x="5423792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2" name="直接连接符 71"/>
          <p:cNvCxnSpPr/>
          <p:nvPr/>
        </p:nvCxnSpPr>
        <p:spPr bwMode="auto">
          <a:xfrm>
            <a:off x="5974657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文本框 72"/>
          <p:cNvSpPr txBox="1"/>
          <p:nvPr/>
        </p:nvSpPr>
        <p:spPr>
          <a:xfrm>
            <a:off x="5724128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4" name="直接连接符 73"/>
          <p:cNvCxnSpPr/>
          <p:nvPr/>
        </p:nvCxnSpPr>
        <p:spPr bwMode="auto">
          <a:xfrm>
            <a:off x="6324482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文本框 74"/>
          <p:cNvSpPr txBox="1"/>
          <p:nvPr/>
        </p:nvSpPr>
        <p:spPr>
          <a:xfrm>
            <a:off x="6084168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6" name="直接连接符 75"/>
          <p:cNvCxnSpPr/>
          <p:nvPr/>
        </p:nvCxnSpPr>
        <p:spPr bwMode="auto">
          <a:xfrm>
            <a:off x="6670727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文本框 76"/>
          <p:cNvSpPr txBox="1"/>
          <p:nvPr/>
        </p:nvSpPr>
        <p:spPr>
          <a:xfrm>
            <a:off x="6444208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直接连接符 77"/>
          <p:cNvCxnSpPr/>
          <p:nvPr/>
        </p:nvCxnSpPr>
        <p:spPr bwMode="auto">
          <a:xfrm>
            <a:off x="7020552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文本框 78"/>
          <p:cNvSpPr txBox="1"/>
          <p:nvPr/>
        </p:nvSpPr>
        <p:spPr>
          <a:xfrm>
            <a:off x="6804248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1764248" y="4017649"/>
            <a:ext cx="5256304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2091844" y="4449697"/>
            <a:ext cx="1081726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2459945" y="4871293"/>
            <a:ext cx="346245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3533198" y="4449697"/>
            <a:ext cx="3137529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3865850" y="4869160"/>
            <a:ext cx="2455053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4215884" y="5313793"/>
            <a:ext cx="1758773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4551818" y="5745841"/>
            <a:ext cx="1073016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4915161" y="6150404"/>
            <a:ext cx="346245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807057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Time-Stamp (Parenthesis) Structure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u is a </a:t>
            </a:r>
            <a:r>
              <a:rPr lang="en-US" altLang="zh-CN" dirty="0">
                <a:solidFill>
                  <a:srgbClr val="0070C0"/>
                </a:solidFill>
              </a:rPr>
              <a:t>descendant</a:t>
            </a:r>
            <a:r>
              <a:rPr lang="en-US" altLang="zh-CN" dirty="0"/>
              <a:t> (in DFS trees) of v, if and only if [d[u], f [u]] is a </a:t>
            </a:r>
            <a:r>
              <a:rPr lang="en-US" altLang="zh-CN" dirty="0">
                <a:solidFill>
                  <a:srgbClr val="FF0000"/>
                </a:solidFill>
              </a:rPr>
              <a:t>subinterval</a:t>
            </a:r>
            <a:r>
              <a:rPr lang="en-US" altLang="zh-CN" dirty="0"/>
              <a:t> of [d[v], f [v]] </a:t>
            </a:r>
          </a:p>
        </p:txBody>
      </p:sp>
    </p:spTree>
    <p:extLst>
      <p:ext uri="{BB962C8B-B14F-4D97-AF65-F5344CB8AC3E}">
        <p14:creationId xmlns:p14="http://schemas.microsoft.com/office/powerpoint/2010/main" val="309839935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直接连接符 105"/>
          <p:cNvCxnSpPr/>
          <p:nvPr/>
        </p:nvCxnSpPr>
        <p:spPr bwMode="auto">
          <a:xfrm flipH="1">
            <a:off x="2108074" y="3750556"/>
            <a:ext cx="373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直接连接符 106"/>
          <p:cNvCxnSpPr/>
          <p:nvPr/>
        </p:nvCxnSpPr>
        <p:spPr bwMode="auto">
          <a:xfrm flipH="1">
            <a:off x="1762622" y="3735281"/>
            <a:ext cx="373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Time-Stamp (Parenthesis) Structure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24070" y="7541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1691679" y="119675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3203848" y="119675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1/16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4715775" y="119675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7/14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6227944" y="119675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8/13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1691679" y="263691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4715775" y="263691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10/11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6227944" y="263691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/12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4" name="直接连接符 13"/>
          <p:cNvCxnSpPr>
            <a:stCxn id="7" idx="4"/>
            <a:endCxn id="11" idx="0"/>
          </p:cNvCxnSpPr>
          <p:nvPr/>
        </p:nvCxnSpPr>
        <p:spPr bwMode="auto">
          <a:xfrm>
            <a:off x="2051679" y="1916832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>
            <a:stCxn id="7" idx="6"/>
            <a:endCxn id="8" idx="2"/>
          </p:cNvCxnSpPr>
          <p:nvPr/>
        </p:nvCxnSpPr>
        <p:spPr bwMode="auto">
          <a:xfrm>
            <a:off x="2411679" y="1556792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接连接符 15"/>
          <p:cNvCxnSpPr>
            <a:stCxn id="8" idx="4"/>
          </p:cNvCxnSpPr>
          <p:nvPr/>
        </p:nvCxnSpPr>
        <p:spPr bwMode="auto">
          <a:xfrm>
            <a:off x="3563848" y="1916832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直接连接符 16"/>
          <p:cNvCxnSpPr>
            <a:endCxn id="9" idx="3"/>
          </p:cNvCxnSpPr>
          <p:nvPr/>
        </p:nvCxnSpPr>
        <p:spPr bwMode="auto">
          <a:xfrm flipV="1">
            <a:off x="3818406" y="1811379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>
            <a:stCxn id="9" idx="4"/>
            <a:endCxn id="12" idx="0"/>
          </p:cNvCxnSpPr>
          <p:nvPr/>
        </p:nvCxnSpPr>
        <p:spPr bwMode="auto">
          <a:xfrm>
            <a:off x="5075775" y="1916832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 bwMode="auto">
          <a:xfrm>
            <a:off x="3924089" y="2996952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>
            <a:stCxn id="9" idx="6"/>
            <a:endCxn id="10" idx="2"/>
          </p:cNvCxnSpPr>
          <p:nvPr/>
        </p:nvCxnSpPr>
        <p:spPr bwMode="auto">
          <a:xfrm>
            <a:off x="5435775" y="1556792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 bwMode="auto">
          <a:xfrm>
            <a:off x="5436015" y="2996952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直接连接符 21"/>
          <p:cNvCxnSpPr>
            <a:stCxn id="10" idx="4"/>
            <a:endCxn id="13" idx="0"/>
          </p:cNvCxnSpPr>
          <p:nvPr/>
        </p:nvCxnSpPr>
        <p:spPr bwMode="auto">
          <a:xfrm>
            <a:off x="6587944" y="1916832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文本框 22"/>
          <p:cNvSpPr txBox="1"/>
          <p:nvPr/>
        </p:nvSpPr>
        <p:spPr>
          <a:xfrm>
            <a:off x="1841182" y="7541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36239" y="7541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365799" y="7541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318584" y="332737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835696" y="332737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830753" y="332737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60313" y="332737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3203848" y="263691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6/15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593474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943299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直接连接符 51"/>
          <p:cNvCxnSpPr/>
          <p:nvPr/>
        </p:nvCxnSpPr>
        <p:spPr bwMode="auto">
          <a:xfrm flipH="1">
            <a:off x="2459945" y="3789040"/>
            <a:ext cx="373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文本框 52"/>
          <p:cNvSpPr txBox="1"/>
          <p:nvPr/>
        </p:nvSpPr>
        <p:spPr>
          <a:xfrm>
            <a:off x="2289544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直接连接符 53"/>
          <p:cNvCxnSpPr/>
          <p:nvPr/>
        </p:nvCxnSpPr>
        <p:spPr bwMode="auto">
          <a:xfrm flipH="1">
            <a:off x="2806190" y="3789040"/>
            <a:ext cx="3953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文本框 54"/>
          <p:cNvSpPr txBox="1"/>
          <p:nvPr/>
        </p:nvSpPr>
        <p:spPr>
          <a:xfrm>
            <a:off x="2639369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 bwMode="auto">
          <a:xfrm>
            <a:off x="3173569" y="3789040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文本框 56"/>
          <p:cNvSpPr txBox="1"/>
          <p:nvPr/>
        </p:nvSpPr>
        <p:spPr>
          <a:xfrm>
            <a:off x="3002795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8" name="直接连接符 57"/>
          <p:cNvCxnSpPr/>
          <p:nvPr/>
        </p:nvCxnSpPr>
        <p:spPr bwMode="auto">
          <a:xfrm>
            <a:off x="3523396" y="3789040"/>
            <a:ext cx="13598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3352620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0" name="直接连接符 59"/>
          <p:cNvCxnSpPr/>
          <p:nvPr/>
        </p:nvCxnSpPr>
        <p:spPr bwMode="auto">
          <a:xfrm flipH="1">
            <a:off x="3865850" y="3789040"/>
            <a:ext cx="3789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文本框 60"/>
          <p:cNvSpPr txBox="1"/>
          <p:nvPr/>
        </p:nvSpPr>
        <p:spPr>
          <a:xfrm>
            <a:off x="3698865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2" name="直接连接符 61"/>
          <p:cNvCxnSpPr/>
          <p:nvPr/>
        </p:nvCxnSpPr>
        <p:spPr bwMode="auto">
          <a:xfrm>
            <a:off x="4219465" y="3789040"/>
            <a:ext cx="13226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文本框 62"/>
          <p:cNvSpPr txBox="1"/>
          <p:nvPr/>
        </p:nvSpPr>
        <p:spPr>
          <a:xfrm>
            <a:off x="4048690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4" name="直接连接符 63"/>
          <p:cNvCxnSpPr/>
          <p:nvPr/>
        </p:nvCxnSpPr>
        <p:spPr bwMode="auto">
          <a:xfrm>
            <a:off x="4565336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文本框 64"/>
          <p:cNvSpPr txBox="1"/>
          <p:nvPr/>
        </p:nvSpPr>
        <p:spPr>
          <a:xfrm>
            <a:off x="4394562" y="646592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6" name="直接连接符 65"/>
          <p:cNvCxnSpPr/>
          <p:nvPr/>
        </p:nvCxnSpPr>
        <p:spPr bwMode="auto">
          <a:xfrm>
            <a:off x="4915161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文本框 66"/>
          <p:cNvSpPr txBox="1"/>
          <p:nvPr/>
        </p:nvSpPr>
        <p:spPr>
          <a:xfrm>
            <a:off x="4716016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8" name="直接连接符 67"/>
          <p:cNvCxnSpPr/>
          <p:nvPr/>
        </p:nvCxnSpPr>
        <p:spPr bwMode="auto">
          <a:xfrm>
            <a:off x="5261406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文本框 68"/>
          <p:cNvSpPr txBox="1"/>
          <p:nvPr/>
        </p:nvSpPr>
        <p:spPr>
          <a:xfrm>
            <a:off x="5076056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0" name="直接连接符 69"/>
          <p:cNvCxnSpPr/>
          <p:nvPr/>
        </p:nvCxnSpPr>
        <p:spPr bwMode="auto">
          <a:xfrm>
            <a:off x="5611231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文本框 70"/>
          <p:cNvSpPr txBox="1"/>
          <p:nvPr/>
        </p:nvSpPr>
        <p:spPr>
          <a:xfrm>
            <a:off x="5423792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2" name="直接连接符 71"/>
          <p:cNvCxnSpPr/>
          <p:nvPr/>
        </p:nvCxnSpPr>
        <p:spPr bwMode="auto">
          <a:xfrm>
            <a:off x="5974657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文本框 72"/>
          <p:cNvSpPr txBox="1"/>
          <p:nvPr/>
        </p:nvSpPr>
        <p:spPr>
          <a:xfrm>
            <a:off x="5724128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4" name="直接连接符 73"/>
          <p:cNvCxnSpPr/>
          <p:nvPr/>
        </p:nvCxnSpPr>
        <p:spPr bwMode="auto">
          <a:xfrm>
            <a:off x="6324482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文本框 74"/>
          <p:cNvSpPr txBox="1"/>
          <p:nvPr/>
        </p:nvSpPr>
        <p:spPr>
          <a:xfrm>
            <a:off x="6084168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6" name="直接连接符 75"/>
          <p:cNvCxnSpPr/>
          <p:nvPr/>
        </p:nvCxnSpPr>
        <p:spPr bwMode="auto">
          <a:xfrm>
            <a:off x="6670727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文本框 76"/>
          <p:cNvSpPr txBox="1"/>
          <p:nvPr/>
        </p:nvSpPr>
        <p:spPr>
          <a:xfrm>
            <a:off x="6444208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直接连接符 77"/>
          <p:cNvCxnSpPr/>
          <p:nvPr/>
        </p:nvCxnSpPr>
        <p:spPr bwMode="auto">
          <a:xfrm>
            <a:off x="7020552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文本框 78"/>
          <p:cNvSpPr txBox="1"/>
          <p:nvPr/>
        </p:nvSpPr>
        <p:spPr>
          <a:xfrm>
            <a:off x="6804248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1764248" y="4017649"/>
            <a:ext cx="5256304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2091844" y="4449697"/>
            <a:ext cx="1081726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2459945" y="4871293"/>
            <a:ext cx="346245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3533198" y="4449697"/>
            <a:ext cx="3137529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3865850" y="4869160"/>
            <a:ext cx="2455053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4215884" y="5313793"/>
            <a:ext cx="1758773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4551818" y="5745841"/>
            <a:ext cx="1073016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4915161" y="6150404"/>
            <a:ext cx="346245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17391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Time-Stamp (Parenthesis) Structure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u is a </a:t>
            </a:r>
            <a:r>
              <a:rPr lang="en-US" altLang="zh-CN" dirty="0">
                <a:solidFill>
                  <a:srgbClr val="0070C0"/>
                </a:solidFill>
              </a:rPr>
              <a:t>descendant</a:t>
            </a:r>
            <a:r>
              <a:rPr lang="en-US" altLang="zh-CN" dirty="0"/>
              <a:t> (in DFS trees) of v, if and only if [d[u], f [u]] is a </a:t>
            </a:r>
            <a:r>
              <a:rPr lang="en-US" altLang="zh-CN" dirty="0">
                <a:solidFill>
                  <a:srgbClr val="FF0000"/>
                </a:solidFill>
              </a:rPr>
              <a:t>subinterval</a:t>
            </a:r>
            <a:r>
              <a:rPr lang="en-US" altLang="zh-CN" dirty="0"/>
              <a:t> of [d[v], f [v]] </a:t>
            </a:r>
          </a:p>
          <a:p>
            <a:r>
              <a:rPr lang="en-US" altLang="zh-CN" dirty="0"/>
              <a:t>u is an </a:t>
            </a:r>
            <a:r>
              <a:rPr lang="en-US" altLang="zh-CN" dirty="0">
                <a:solidFill>
                  <a:srgbClr val="0070C0"/>
                </a:solidFill>
              </a:rPr>
              <a:t>ancestor</a:t>
            </a:r>
            <a:r>
              <a:rPr lang="en-US" altLang="zh-CN" dirty="0"/>
              <a:t> of v, if and only if [d[u], f [u]] </a:t>
            </a:r>
            <a:r>
              <a:rPr lang="en-US" altLang="zh-CN" dirty="0">
                <a:solidFill>
                  <a:srgbClr val="FF0000"/>
                </a:solidFill>
              </a:rPr>
              <a:t>contains </a:t>
            </a:r>
            <a:r>
              <a:rPr lang="en-US" altLang="zh-CN" dirty="0"/>
              <a:t>[d[v], f [v]] </a:t>
            </a:r>
          </a:p>
        </p:txBody>
      </p:sp>
    </p:spTree>
    <p:extLst>
      <p:ext uri="{BB962C8B-B14F-4D97-AF65-F5344CB8AC3E}">
        <p14:creationId xmlns:p14="http://schemas.microsoft.com/office/powerpoint/2010/main" val="45161714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直接连接符 105"/>
          <p:cNvCxnSpPr/>
          <p:nvPr/>
        </p:nvCxnSpPr>
        <p:spPr bwMode="auto">
          <a:xfrm flipH="1">
            <a:off x="2108074" y="3750556"/>
            <a:ext cx="373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直接连接符 106"/>
          <p:cNvCxnSpPr/>
          <p:nvPr/>
        </p:nvCxnSpPr>
        <p:spPr bwMode="auto">
          <a:xfrm flipH="1">
            <a:off x="1762622" y="3735281"/>
            <a:ext cx="373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Time-Stamp (Parenthesis) Structure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24070" y="7541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1691679" y="119675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3203848" y="119675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1/16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4715775" y="119675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7/14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6227944" y="119675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8/13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1691679" y="263691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4715775" y="263691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10/11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6227944" y="263691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/12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4" name="直接连接符 13"/>
          <p:cNvCxnSpPr>
            <a:stCxn id="7" idx="4"/>
            <a:endCxn id="11" idx="0"/>
          </p:cNvCxnSpPr>
          <p:nvPr/>
        </p:nvCxnSpPr>
        <p:spPr bwMode="auto">
          <a:xfrm>
            <a:off x="2051679" y="1916832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>
            <a:stCxn id="7" idx="6"/>
            <a:endCxn id="8" idx="2"/>
          </p:cNvCxnSpPr>
          <p:nvPr/>
        </p:nvCxnSpPr>
        <p:spPr bwMode="auto">
          <a:xfrm>
            <a:off x="2411679" y="1556792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接连接符 15"/>
          <p:cNvCxnSpPr>
            <a:stCxn id="8" idx="4"/>
          </p:cNvCxnSpPr>
          <p:nvPr/>
        </p:nvCxnSpPr>
        <p:spPr bwMode="auto">
          <a:xfrm>
            <a:off x="3563848" y="1916832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直接连接符 16"/>
          <p:cNvCxnSpPr>
            <a:endCxn id="9" idx="3"/>
          </p:cNvCxnSpPr>
          <p:nvPr/>
        </p:nvCxnSpPr>
        <p:spPr bwMode="auto">
          <a:xfrm flipV="1">
            <a:off x="3818406" y="1811379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>
            <a:stCxn id="9" idx="4"/>
            <a:endCxn id="12" idx="0"/>
          </p:cNvCxnSpPr>
          <p:nvPr/>
        </p:nvCxnSpPr>
        <p:spPr bwMode="auto">
          <a:xfrm>
            <a:off x="5075775" y="1916832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 bwMode="auto">
          <a:xfrm>
            <a:off x="3924089" y="2996952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>
            <a:stCxn id="9" idx="6"/>
            <a:endCxn id="10" idx="2"/>
          </p:cNvCxnSpPr>
          <p:nvPr/>
        </p:nvCxnSpPr>
        <p:spPr bwMode="auto">
          <a:xfrm>
            <a:off x="5435775" y="1556792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 bwMode="auto">
          <a:xfrm>
            <a:off x="5436015" y="2996952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直接连接符 21"/>
          <p:cNvCxnSpPr>
            <a:stCxn id="10" idx="4"/>
            <a:endCxn id="13" idx="0"/>
          </p:cNvCxnSpPr>
          <p:nvPr/>
        </p:nvCxnSpPr>
        <p:spPr bwMode="auto">
          <a:xfrm>
            <a:off x="6587944" y="1916832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文本框 22"/>
          <p:cNvSpPr txBox="1"/>
          <p:nvPr/>
        </p:nvSpPr>
        <p:spPr>
          <a:xfrm>
            <a:off x="1841182" y="7541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36239" y="7541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365799" y="7541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318584" y="332737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835696" y="332737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830753" y="332737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60313" y="332737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3203848" y="263691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6/15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593474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943299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直接连接符 51"/>
          <p:cNvCxnSpPr/>
          <p:nvPr/>
        </p:nvCxnSpPr>
        <p:spPr bwMode="auto">
          <a:xfrm flipH="1">
            <a:off x="2459945" y="3789040"/>
            <a:ext cx="373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文本框 52"/>
          <p:cNvSpPr txBox="1"/>
          <p:nvPr/>
        </p:nvSpPr>
        <p:spPr>
          <a:xfrm>
            <a:off x="2289544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直接连接符 53"/>
          <p:cNvCxnSpPr/>
          <p:nvPr/>
        </p:nvCxnSpPr>
        <p:spPr bwMode="auto">
          <a:xfrm flipH="1">
            <a:off x="2806190" y="3789040"/>
            <a:ext cx="3953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文本框 54"/>
          <p:cNvSpPr txBox="1"/>
          <p:nvPr/>
        </p:nvSpPr>
        <p:spPr>
          <a:xfrm>
            <a:off x="2639369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 bwMode="auto">
          <a:xfrm>
            <a:off x="3173569" y="3789040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文本框 56"/>
          <p:cNvSpPr txBox="1"/>
          <p:nvPr/>
        </p:nvSpPr>
        <p:spPr>
          <a:xfrm>
            <a:off x="3002795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8" name="直接连接符 57"/>
          <p:cNvCxnSpPr/>
          <p:nvPr/>
        </p:nvCxnSpPr>
        <p:spPr bwMode="auto">
          <a:xfrm>
            <a:off x="3523396" y="3789040"/>
            <a:ext cx="13598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3352620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0" name="直接连接符 59"/>
          <p:cNvCxnSpPr/>
          <p:nvPr/>
        </p:nvCxnSpPr>
        <p:spPr bwMode="auto">
          <a:xfrm flipH="1">
            <a:off x="3865850" y="3789040"/>
            <a:ext cx="3789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文本框 60"/>
          <p:cNvSpPr txBox="1"/>
          <p:nvPr/>
        </p:nvSpPr>
        <p:spPr>
          <a:xfrm>
            <a:off x="3698865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2" name="直接连接符 61"/>
          <p:cNvCxnSpPr/>
          <p:nvPr/>
        </p:nvCxnSpPr>
        <p:spPr bwMode="auto">
          <a:xfrm>
            <a:off x="4219465" y="3789040"/>
            <a:ext cx="13226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文本框 62"/>
          <p:cNvSpPr txBox="1"/>
          <p:nvPr/>
        </p:nvSpPr>
        <p:spPr>
          <a:xfrm>
            <a:off x="4048690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4" name="直接连接符 63"/>
          <p:cNvCxnSpPr/>
          <p:nvPr/>
        </p:nvCxnSpPr>
        <p:spPr bwMode="auto">
          <a:xfrm>
            <a:off x="4565336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文本框 64"/>
          <p:cNvSpPr txBox="1"/>
          <p:nvPr/>
        </p:nvSpPr>
        <p:spPr>
          <a:xfrm>
            <a:off x="4394562" y="646592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6" name="直接连接符 65"/>
          <p:cNvCxnSpPr/>
          <p:nvPr/>
        </p:nvCxnSpPr>
        <p:spPr bwMode="auto">
          <a:xfrm>
            <a:off x="4915161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文本框 66"/>
          <p:cNvSpPr txBox="1"/>
          <p:nvPr/>
        </p:nvSpPr>
        <p:spPr>
          <a:xfrm>
            <a:off x="4716016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8" name="直接连接符 67"/>
          <p:cNvCxnSpPr/>
          <p:nvPr/>
        </p:nvCxnSpPr>
        <p:spPr bwMode="auto">
          <a:xfrm>
            <a:off x="5261406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文本框 68"/>
          <p:cNvSpPr txBox="1"/>
          <p:nvPr/>
        </p:nvSpPr>
        <p:spPr>
          <a:xfrm>
            <a:off x="5076056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0" name="直接连接符 69"/>
          <p:cNvCxnSpPr/>
          <p:nvPr/>
        </p:nvCxnSpPr>
        <p:spPr bwMode="auto">
          <a:xfrm>
            <a:off x="5611231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文本框 70"/>
          <p:cNvSpPr txBox="1"/>
          <p:nvPr/>
        </p:nvSpPr>
        <p:spPr>
          <a:xfrm>
            <a:off x="5423792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2" name="直接连接符 71"/>
          <p:cNvCxnSpPr/>
          <p:nvPr/>
        </p:nvCxnSpPr>
        <p:spPr bwMode="auto">
          <a:xfrm>
            <a:off x="5974657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文本框 72"/>
          <p:cNvSpPr txBox="1"/>
          <p:nvPr/>
        </p:nvSpPr>
        <p:spPr>
          <a:xfrm>
            <a:off x="5724128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4" name="直接连接符 73"/>
          <p:cNvCxnSpPr/>
          <p:nvPr/>
        </p:nvCxnSpPr>
        <p:spPr bwMode="auto">
          <a:xfrm>
            <a:off x="6324482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文本框 74"/>
          <p:cNvSpPr txBox="1"/>
          <p:nvPr/>
        </p:nvSpPr>
        <p:spPr>
          <a:xfrm>
            <a:off x="6084168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6" name="直接连接符 75"/>
          <p:cNvCxnSpPr/>
          <p:nvPr/>
        </p:nvCxnSpPr>
        <p:spPr bwMode="auto">
          <a:xfrm>
            <a:off x="6670727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文本框 76"/>
          <p:cNvSpPr txBox="1"/>
          <p:nvPr/>
        </p:nvSpPr>
        <p:spPr>
          <a:xfrm>
            <a:off x="6444208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直接连接符 77"/>
          <p:cNvCxnSpPr/>
          <p:nvPr/>
        </p:nvCxnSpPr>
        <p:spPr bwMode="auto">
          <a:xfrm>
            <a:off x="7020552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文本框 78"/>
          <p:cNvSpPr txBox="1"/>
          <p:nvPr/>
        </p:nvSpPr>
        <p:spPr>
          <a:xfrm>
            <a:off x="6804248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1764248" y="4017649"/>
            <a:ext cx="5256304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2091844" y="4449697"/>
            <a:ext cx="1081726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2459945" y="4871293"/>
            <a:ext cx="346245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3533198" y="4449697"/>
            <a:ext cx="3137529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3865850" y="4869160"/>
            <a:ext cx="2455053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4215884" y="5313793"/>
            <a:ext cx="1758773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4551818" y="5745841"/>
            <a:ext cx="1073016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4915161" y="6150404"/>
            <a:ext cx="346245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76923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Time-Stamp (Parenthesis) Structure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u is a </a:t>
            </a:r>
            <a:r>
              <a:rPr lang="en-US" altLang="zh-CN" dirty="0">
                <a:solidFill>
                  <a:srgbClr val="0070C0"/>
                </a:solidFill>
              </a:rPr>
              <a:t>descendant</a:t>
            </a:r>
            <a:r>
              <a:rPr lang="en-US" altLang="zh-CN" dirty="0"/>
              <a:t> (in DFS trees) of v, if and only if [d[u], f [u]] is a </a:t>
            </a:r>
            <a:r>
              <a:rPr lang="en-US" altLang="zh-CN" dirty="0">
                <a:solidFill>
                  <a:srgbClr val="FF0000"/>
                </a:solidFill>
              </a:rPr>
              <a:t>subinterval</a:t>
            </a:r>
            <a:r>
              <a:rPr lang="en-US" altLang="zh-CN" dirty="0"/>
              <a:t> of [d[v], f [v]] </a:t>
            </a:r>
          </a:p>
          <a:p>
            <a:r>
              <a:rPr lang="en-US" altLang="zh-CN" dirty="0"/>
              <a:t>u is an </a:t>
            </a:r>
            <a:r>
              <a:rPr lang="en-US" altLang="zh-CN" dirty="0">
                <a:solidFill>
                  <a:srgbClr val="0070C0"/>
                </a:solidFill>
              </a:rPr>
              <a:t>ancestor</a:t>
            </a:r>
            <a:r>
              <a:rPr lang="en-US" altLang="zh-CN" dirty="0"/>
              <a:t> of v, if and only if [d[u], f [u]] </a:t>
            </a:r>
            <a:r>
              <a:rPr lang="en-US" altLang="zh-CN" dirty="0">
                <a:solidFill>
                  <a:srgbClr val="FF0000"/>
                </a:solidFill>
              </a:rPr>
              <a:t>contains </a:t>
            </a:r>
            <a:r>
              <a:rPr lang="en-US" altLang="zh-CN" dirty="0"/>
              <a:t>[d[v], f [v]] </a:t>
            </a:r>
          </a:p>
          <a:p>
            <a:r>
              <a:rPr lang="en-US" altLang="zh-CN" dirty="0"/>
              <a:t>u is </a:t>
            </a:r>
            <a:r>
              <a:rPr lang="en-US" altLang="zh-CN" dirty="0">
                <a:solidFill>
                  <a:srgbClr val="0070C0"/>
                </a:solidFill>
              </a:rPr>
              <a:t>unrelated</a:t>
            </a:r>
            <a:r>
              <a:rPr lang="en-US" altLang="zh-CN" dirty="0"/>
              <a:t> to v, if and only if [d[u], f [u]] and [d[v], f [v]] are </a:t>
            </a:r>
            <a:r>
              <a:rPr lang="en-US" altLang="zh-CN" dirty="0">
                <a:solidFill>
                  <a:srgbClr val="FF0000"/>
                </a:solidFill>
              </a:rPr>
              <a:t>disjoint</a:t>
            </a:r>
            <a:r>
              <a:rPr lang="en-US" altLang="zh-CN" dirty="0"/>
              <a:t> intervals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680042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直接连接符 105"/>
          <p:cNvCxnSpPr/>
          <p:nvPr/>
        </p:nvCxnSpPr>
        <p:spPr bwMode="auto">
          <a:xfrm flipH="1">
            <a:off x="2108074" y="3750556"/>
            <a:ext cx="373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直接连接符 106"/>
          <p:cNvCxnSpPr/>
          <p:nvPr/>
        </p:nvCxnSpPr>
        <p:spPr bwMode="auto">
          <a:xfrm flipH="1">
            <a:off x="1762622" y="3735281"/>
            <a:ext cx="373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Time-Stamp (Parenthesis) Structure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24070" y="7541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1691679" y="119675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3203848" y="119675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1/16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4715775" y="119675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7/14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6227944" y="119675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8/13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1691679" y="263691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4715775" y="263691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10/11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6227944" y="263691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/12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4" name="直接连接符 13"/>
          <p:cNvCxnSpPr>
            <a:stCxn id="7" idx="4"/>
            <a:endCxn id="11" idx="0"/>
          </p:cNvCxnSpPr>
          <p:nvPr/>
        </p:nvCxnSpPr>
        <p:spPr bwMode="auto">
          <a:xfrm>
            <a:off x="2051679" y="1916832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>
            <a:stCxn id="7" idx="6"/>
            <a:endCxn id="8" idx="2"/>
          </p:cNvCxnSpPr>
          <p:nvPr/>
        </p:nvCxnSpPr>
        <p:spPr bwMode="auto">
          <a:xfrm>
            <a:off x="2411679" y="1556792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接连接符 15"/>
          <p:cNvCxnSpPr>
            <a:stCxn id="8" idx="4"/>
          </p:cNvCxnSpPr>
          <p:nvPr/>
        </p:nvCxnSpPr>
        <p:spPr bwMode="auto">
          <a:xfrm>
            <a:off x="3563848" y="1916832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直接连接符 16"/>
          <p:cNvCxnSpPr>
            <a:endCxn id="9" idx="3"/>
          </p:cNvCxnSpPr>
          <p:nvPr/>
        </p:nvCxnSpPr>
        <p:spPr bwMode="auto">
          <a:xfrm flipV="1">
            <a:off x="3818406" y="1811379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>
            <a:stCxn id="9" idx="4"/>
            <a:endCxn id="12" idx="0"/>
          </p:cNvCxnSpPr>
          <p:nvPr/>
        </p:nvCxnSpPr>
        <p:spPr bwMode="auto">
          <a:xfrm>
            <a:off x="5075775" y="1916832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 bwMode="auto">
          <a:xfrm>
            <a:off x="3924089" y="2996952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>
            <a:stCxn id="9" idx="6"/>
            <a:endCxn id="10" idx="2"/>
          </p:cNvCxnSpPr>
          <p:nvPr/>
        </p:nvCxnSpPr>
        <p:spPr bwMode="auto">
          <a:xfrm>
            <a:off x="5435775" y="1556792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 bwMode="auto">
          <a:xfrm>
            <a:off x="5436015" y="2996952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直接连接符 21"/>
          <p:cNvCxnSpPr>
            <a:stCxn id="10" idx="4"/>
            <a:endCxn id="13" idx="0"/>
          </p:cNvCxnSpPr>
          <p:nvPr/>
        </p:nvCxnSpPr>
        <p:spPr bwMode="auto">
          <a:xfrm>
            <a:off x="6587944" y="1916832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文本框 22"/>
          <p:cNvSpPr txBox="1"/>
          <p:nvPr/>
        </p:nvSpPr>
        <p:spPr>
          <a:xfrm>
            <a:off x="1841182" y="7541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36239" y="7541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365799" y="7541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318584" y="332737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835696" y="332737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830753" y="332737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60313" y="332737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3203848" y="263691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6/15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593474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943299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直接连接符 51"/>
          <p:cNvCxnSpPr/>
          <p:nvPr/>
        </p:nvCxnSpPr>
        <p:spPr bwMode="auto">
          <a:xfrm flipH="1">
            <a:off x="2459945" y="3789040"/>
            <a:ext cx="373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文本框 52"/>
          <p:cNvSpPr txBox="1"/>
          <p:nvPr/>
        </p:nvSpPr>
        <p:spPr>
          <a:xfrm>
            <a:off x="2289544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直接连接符 53"/>
          <p:cNvCxnSpPr/>
          <p:nvPr/>
        </p:nvCxnSpPr>
        <p:spPr bwMode="auto">
          <a:xfrm flipH="1">
            <a:off x="2806190" y="3789040"/>
            <a:ext cx="3953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文本框 54"/>
          <p:cNvSpPr txBox="1"/>
          <p:nvPr/>
        </p:nvSpPr>
        <p:spPr>
          <a:xfrm>
            <a:off x="2639369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 bwMode="auto">
          <a:xfrm>
            <a:off x="3173569" y="3789040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文本框 56"/>
          <p:cNvSpPr txBox="1"/>
          <p:nvPr/>
        </p:nvSpPr>
        <p:spPr>
          <a:xfrm>
            <a:off x="3002795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8" name="直接连接符 57"/>
          <p:cNvCxnSpPr/>
          <p:nvPr/>
        </p:nvCxnSpPr>
        <p:spPr bwMode="auto">
          <a:xfrm>
            <a:off x="3523396" y="3789040"/>
            <a:ext cx="13598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3352620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0" name="直接连接符 59"/>
          <p:cNvCxnSpPr/>
          <p:nvPr/>
        </p:nvCxnSpPr>
        <p:spPr bwMode="auto">
          <a:xfrm flipH="1">
            <a:off x="3865850" y="3789040"/>
            <a:ext cx="3789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文本框 60"/>
          <p:cNvSpPr txBox="1"/>
          <p:nvPr/>
        </p:nvSpPr>
        <p:spPr>
          <a:xfrm>
            <a:off x="3698865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2" name="直接连接符 61"/>
          <p:cNvCxnSpPr/>
          <p:nvPr/>
        </p:nvCxnSpPr>
        <p:spPr bwMode="auto">
          <a:xfrm>
            <a:off x="4219465" y="3789040"/>
            <a:ext cx="13226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文本框 62"/>
          <p:cNvSpPr txBox="1"/>
          <p:nvPr/>
        </p:nvSpPr>
        <p:spPr>
          <a:xfrm>
            <a:off x="4048690" y="645333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4" name="直接连接符 63"/>
          <p:cNvCxnSpPr/>
          <p:nvPr/>
        </p:nvCxnSpPr>
        <p:spPr bwMode="auto">
          <a:xfrm>
            <a:off x="4565336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文本框 64"/>
          <p:cNvSpPr txBox="1"/>
          <p:nvPr/>
        </p:nvSpPr>
        <p:spPr>
          <a:xfrm>
            <a:off x="4394562" y="646592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6" name="直接连接符 65"/>
          <p:cNvCxnSpPr/>
          <p:nvPr/>
        </p:nvCxnSpPr>
        <p:spPr bwMode="auto">
          <a:xfrm>
            <a:off x="4915161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文本框 66"/>
          <p:cNvSpPr txBox="1"/>
          <p:nvPr/>
        </p:nvSpPr>
        <p:spPr>
          <a:xfrm>
            <a:off x="4716016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8" name="直接连接符 67"/>
          <p:cNvCxnSpPr/>
          <p:nvPr/>
        </p:nvCxnSpPr>
        <p:spPr bwMode="auto">
          <a:xfrm>
            <a:off x="5261406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文本框 68"/>
          <p:cNvSpPr txBox="1"/>
          <p:nvPr/>
        </p:nvSpPr>
        <p:spPr>
          <a:xfrm>
            <a:off x="5076056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0" name="直接连接符 69"/>
          <p:cNvCxnSpPr/>
          <p:nvPr/>
        </p:nvCxnSpPr>
        <p:spPr bwMode="auto">
          <a:xfrm>
            <a:off x="5611231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文本框 70"/>
          <p:cNvSpPr txBox="1"/>
          <p:nvPr/>
        </p:nvSpPr>
        <p:spPr>
          <a:xfrm>
            <a:off x="5423792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2" name="直接连接符 71"/>
          <p:cNvCxnSpPr/>
          <p:nvPr/>
        </p:nvCxnSpPr>
        <p:spPr bwMode="auto">
          <a:xfrm>
            <a:off x="5974657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文本框 72"/>
          <p:cNvSpPr txBox="1"/>
          <p:nvPr/>
        </p:nvSpPr>
        <p:spPr>
          <a:xfrm>
            <a:off x="5724128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4" name="直接连接符 73"/>
          <p:cNvCxnSpPr/>
          <p:nvPr/>
        </p:nvCxnSpPr>
        <p:spPr bwMode="auto">
          <a:xfrm>
            <a:off x="6324482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文本框 74"/>
          <p:cNvSpPr txBox="1"/>
          <p:nvPr/>
        </p:nvSpPr>
        <p:spPr>
          <a:xfrm>
            <a:off x="6084168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6" name="直接连接符 75"/>
          <p:cNvCxnSpPr/>
          <p:nvPr/>
        </p:nvCxnSpPr>
        <p:spPr bwMode="auto">
          <a:xfrm>
            <a:off x="6670727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文本框 76"/>
          <p:cNvSpPr txBox="1"/>
          <p:nvPr/>
        </p:nvSpPr>
        <p:spPr>
          <a:xfrm>
            <a:off x="6444208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直接连接符 77"/>
          <p:cNvCxnSpPr/>
          <p:nvPr/>
        </p:nvCxnSpPr>
        <p:spPr bwMode="auto">
          <a:xfrm>
            <a:off x="7020552" y="3801625"/>
            <a:ext cx="0" cy="2700000"/>
          </a:xfrm>
          <a:prstGeom prst="line">
            <a:avLst/>
          </a:prstGeom>
          <a:solidFill>
            <a:srgbClr val="C0C0C0">
              <a:alpha val="0"/>
            </a:srgb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文本框 78"/>
          <p:cNvSpPr txBox="1"/>
          <p:nvPr/>
        </p:nvSpPr>
        <p:spPr>
          <a:xfrm>
            <a:off x="6804248" y="64659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1764248" y="4017649"/>
            <a:ext cx="5256304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2091844" y="4449697"/>
            <a:ext cx="1081726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2459945" y="4871293"/>
            <a:ext cx="346245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3533198" y="4449697"/>
            <a:ext cx="3137529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3865850" y="4869160"/>
            <a:ext cx="2455053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4215884" y="5313793"/>
            <a:ext cx="1758773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4551818" y="5745841"/>
            <a:ext cx="1073016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4915161" y="6150404"/>
            <a:ext cx="346245" cy="2754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821049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Proof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The idea is to consider every case</a:t>
            </a:r>
          </a:p>
        </p:txBody>
      </p:sp>
    </p:spTree>
    <p:extLst>
      <p:ext uri="{BB962C8B-B14F-4D97-AF65-F5344CB8AC3E}">
        <p14:creationId xmlns:p14="http://schemas.microsoft.com/office/powerpoint/2010/main" val="3643688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435280" cy="5688632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Graph is a pervasive data structure in computer science</a:t>
            </a:r>
          </a:p>
          <a:p>
            <a:pPr lvl="1" eaLnBrk="1" hangingPunct="1"/>
            <a:r>
              <a:rPr lang="en-US" altLang="zh-CN" sz="2400" dirty="0"/>
              <a:t>Networks: the Internet, World Wide Web, wireless networks</a:t>
            </a:r>
          </a:p>
          <a:p>
            <a:pPr lvl="1" eaLnBrk="1" hangingPunct="1"/>
            <a:r>
              <a:rPr lang="en-US" altLang="zh-CN" sz="2400" dirty="0"/>
              <a:t>Logistics: transportation, supply chain management</a:t>
            </a:r>
          </a:p>
          <a:p>
            <a:pPr lvl="1" eaLnBrk="1" hangingPunct="1"/>
            <a:r>
              <a:rPr lang="en-US" altLang="zh-CN" sz="2400" dirty="0"/>
              <a:t>Relationship between objects: online dating, social networks (Facebook!)</a:t>
            </a:r>
          </a:p>
          <a:p>
            <a:pPr lvl="1" eaLnBrk="1" hangingPunct="1"/>
            <a:endParaRPr lang="en-US" altLang="zh-CN" sz="2400" dirty="0"/>
          </a:p>
          <a:p>
            <a:pPr eaLnBrk="1" hangingPunct="1"/>
            <a:r>
              <a:rPr lang="en-US" altLang="zh-CN" sz="2800" dirty="0"/>
              <a:t>Hundreds of interesting computational problems defined on graphs</a:t>
            </a:r>
          </a:p>
          <a:p>
            <a:pPr eaLnBrk="1" hangingPunct="1"/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Why Graph Algorithms?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79445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Proof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The idea is to consider every case</a:t>
            </a:r>
          </a:p>
          <a:p>
            <a:pPr marL="0" indent="0">
              <a:buNone/>
            </a:pPr>
            <a:r>
              <a:rPr lang="en-US" altLang="zh-CN" sz="2400" dirty="0"/>
              <a:t>We first consider </a:t>
            </a:r>
            <a:r>
              <a:rPr lang="en-US" altLang="zh-CN" sz="2400" dirty="0">
                <a:solidFill>
                  <a:srgbClr val="FF0000"/>
                </a:solidFill>
              </a:rPr>
              <a:t>d[v] &lt; d[u]</a:t>
            </a:r>
          </a:p>
        </p:txBody>
      </p:sp>
    </p:spTree>
    <p:extLst>
      <p:ext uri="{BB962C8B-B14F-4D97-AF65-F5344CB8AC3E}">
        <p14:creationId xmlns:p14="http://schemas.microsoft.com/office/powerpoint/2010/main" val="319103866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Proof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The idea is to consider every case</a:t>
            </a:r>
          </a:p>
          <a:p>
            <a:pPr marL="0" indent="0">
              <a:buNone/>
            </a:pPr>
            <a:r>
              <a:rPr lang="en-US" altLang="zh-CN" sz="2400" dirty="0"/>
              <a:t>We first consider </a:t>
            </a:r>
            <a:r>
              <a:rPr lang="en-US" altLang="zh-CN" sz="2400" dirty="0">
                <a:solidFill>
                  <a:srgbClr val="FF0000"/>
                </a:solidFill>
              </a:rPr>
              <a:t>d[v] &lt; d[u]</a:t>
            </a:r>
          </a:p>
          <a:p>
            <a:r>
              <a:rPr lang="en-US" altLang="zh-CN" sz="2400" dirty="0"/>
              <a:t>If </a:t>
            </a:r>
            <a:r>
              <a:rPr lang="en-US" altLang="zh-CN" sz="2400" dirty="0">
                <a:solidFill>
                  <a:srgbClr val="FF0000"/>
                </a:solidFill>
              </a:rPr>
              <a:t>f[v] &gt; d[u]</a:t>
            </a:r>
            <a:r>
              <a:rPr lang="en-US" altLang="zh-CN" sz="2400" dirty="0"/>
              <a:t>, then</a:t>
            </a:r>
          </a:p>
          <a:p>
            <a:pPr lvl="1"/>
            <a:r>
              <a:rPr lang="en-US" altLang="zh-CN" sz="2000" dirty="0"/>
              <a:t>u is discovered when v is still not finished yet (marked gray) </a:t>
            </a:r>
            <a:br>
              <a:rPr lang="en-US" altLang="zh-CN" sz="2000" dirty="0"/>
            </a:br>
            <a:r>
              <a:rPr lang="en-US" altLang="zh-CN" sz="2000" dirty="0"/>
              <a:t>⇒ u is a descendant of v</a:t>
            </a:r>
          </a:p>
        </p:txBody>
      </p:sp>
    </p:spTree>
    <p:extLst>
      <p:ext uri="{BB962C8B-B14F-4D97-AF65-F5344CB8AC3E}">
        <p14:creationId xmlns:p14="http://schemas.microsoft.com/office/powerpoint/2010/main" val="33019538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Proof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The idea is to consider every case</a:t>
            </a:r>
          </a:p>
          <a:p>
            <a:pPr marL="0" indent="0">
              <a:buNone/>
            </a:pPr>
            <a:r>
              <a:rPr lang="en-US" altLang="zh-CN" sz="2400" dirty="0"/>
              <a:t>We first consider </a:t>
            </a:r>
            <a:r>
              <a:rPr lang="en-US" altLang="zh-CN" sz="2400" dirty="0">
                <a:solidFill>
                  <a:srgbClr val="FF0000"/>
                </a:solidFill>
              </a:rPr>
              <a:t>d[v] &lt; d[u]</a:t>
            </a:r>
          </a:p>
          <a:p>
            <a:r>
              <a:rPr lang="en-US" altLang="zh-CN" sz="2400" dirty="0"/>
              <a:t>If </a:t>
            </a:r>
            <a:r>
              <a:rPr lang="en-US" altLang="zh-CN" sz="2400" dirty="0">
                <a:solidFill>
                  <a:srgbClr val="FF0000"/>
                </a:solidFill>
              </a:rPr>
              <a:t>f[v] &gt; d[u]</a:t>
            </a:r>
            <a:r>
              <a:rPr lang="en-US" altLang="zh-CN" sz="2400" dirty="0"/>
              <a:t>, then</a:t>
            </a:r>
          </a:p>
          <a:p>
            <a:pPr lvl="1"/>
            <a:r>
              <a:rPr lang="en-US" altLang="zh-CN" sz="2000" dirty="0"/>
              <a:t>u is discovered when v is still not finished yet (marked gray) </a:t>
            </a:r>
            <a:br>
              <a:rPr lang="en-US" altLang="zh-CN" sz="2000" dirty="0"/>
            </a:br>
            <a:r>
              <a:rPr lang="en-US" altLang="zh-CN" sz="2000" dirty="0"/>
              <a:t>⇒ u is a descendant of v</a:t>
            </a:r>
          </a:p>
          <a:p>
            <a:pPr lvl="1"/>
            <a:r>
              <a:rPr lang="en-US" altLang="zh-CN" sz="2000" dirty="0"/>
              <a:t>u is discovered later than v ⇒ u should finish before v</a:t>
            </a:r>
          </a:p>
        </p:txBody>
      </p:sp>
    </p:spTree>
    <p:extLst>
      <p:ext uri="{BB962C8B-B14F-4D97-AF65-F5344CB8AC3E}">
        <p14:creationId xmlns:p14="http://schemas.microsoft.com/office/powerpoint/2010/main" val="405075512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Proof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The idea is to consider every case</a:t>
            </a:r>
          </a:p>
          <a:p>
            <a:pPr marL="0" indent="0">
              <a:buNone/>
            </a:pPr>
            <a:r>
              <a:rPr lang="en-US" altLang="zh-CN" sz="2400" dirty="0"/>
              <a:t>We first consider </a:t>
            </a:r>
            <a:r>
              <a:rPr lang="en-US" altLang="zh-CN" sz="2400" dirty="0">
                <a:solidFill>
                  <a:srgbClr val="FF0000"/>
                </a:solidFill>
              </a:rPr>
              <a:t>d[v] &lt; d[u]</a:t>
            </a:r>
          </a:p>
          <a:p>
            <a:r>
              <a:rPr lang="en-US" altLang="zh-CN" sz="2400" dirty="0"/>
              <a:t>If </a:t>
            </a:r>
            <a:r>
              <a:rPr lang="en-US" altLang="zh-CN" sz="2400" dirty="0">
                <a:solidFill>
                  <a:srgbClr val="FF0000"/>
                </a:solidFill>
              </a:rPr>
              <a:t>f[v] &gt; d[u]</a:t>
            </a:r>
            <a:r>
              <a:rPr lang="en-US" altLang="zh-CN" sz="2400" dirty="0"/>
              <a:t>, then</a:t>
            </a:r>
          </a:p>
          <a:p>
            <a:pPr lvl="1"/>
            <a:r>
              <a:rPr lang="en-US" altLang="zh-CN" sz="2000" dirty="0"/>
              <a:t>u is discovered when v is still not finished yet (marked gray) </a:t>
            </a:r>
            <a:br>
              <a:rPr lang="en-US" altLang="zh-CN" sz="2000" dirty="0"/>
            </a:br>
            <a:r>
              <a:rPr lang="en-US" altLang="zh-CN" sz="2000" dirty="0"/>
              <a:t>⇒ u is a descendant of v</a:t>
            </a:r>
          </a:p>
          <a:p>
            <a:pPr lvl="1"/>
            <a:r>
              <a:rPr lang="en-US" altLang="zh-CN" sz="2000" dirty="0"/>
              <a:t>u is discovered later than v ⇒ u should finish before v</a:t>
            </a:r>
          </a:p>
          <a:p>
            <a:pPr lvl="1"/>
            <a:r>
              <a:rPr lang="en-US" altLang="zh-CN" sz="2000" dirty="0"/>
              <a:t>Hence we have [d[u], f[u]] is a subinterval of [d[v], f[v]]</a:t>
            </a:r>
          </a:p>
        </p:txBody>
      </p:sp>
    </p:spTree>
    <p:extLst>
      <p:ext uri="{BB962C8B-B14F-4D97-AF65-F5344CB8AC3E}">
        <p14:creationId xmlns:p14="http://schemas.microsoft.com/office/powerpoint/2010/main" val="248919725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Proof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The idea is to consider every case</a:t>
            </a:r>
          </a:p>
          <a:p>
            <a:pPr marL="0" indent="0">
              <a:buNone/>
            </a:pPr>
            <a:r>
              <a:rPr lang="en-US" altLang="zh-CN" sz="2400" dirty="0"/>
              <a:t>We first consider </a:t>
            </a:r>
            <a:r>
              <a:rPr lang="en-US" altLang="zh-CN" sz="2400" dirty="0">
                <a:solidFill>
                  <a:srgbClr val="FF0000"/>
                </a:solidFill>
              </a:rPr>
              <a:t>d[v] &lt; d[u]</a:t>
            </a:r>
          </a:p>
          <a:p>
            <a:r>
              <a:rPr lang="en-US" altLang="zh-CN" sz="2400" dirty="0"/>
              <a:t>If </a:t>
            </a:r>
            <a:r>
              <a:rPr lang="en-US" altLang="zh-CN" sz="2400" dirty="0">
                <a:solidFill>
                  <a:srgbClr val="FF0000"/>
                </a:solidFill>
              </a:rPr>
              <a:t>f[v] &gt; d[u]</a:t>
            </a:r>
            <a:r>
              <a:rPr lang="en-US" altLang="zh-CN" sz="2400" dirty="0"/>
              <a:t>, then</a:t>
            </a:r>
          </a:p>
          <a:p>
            <a:pPr lvl="1"/>
            <a:r>
              <a:rPr lang="en-US" altLang="zh-CN" sz="2000" dirty="0"/>
              <a:t>u is discovered when v is still not finished yet (marked gray) </a:t>
            </a:r>
            <a:br>
              <a:rPr lang="en-US" altLang="zh-CN" sz="2000" dirty="0"/>
            </a:br>
            <a:r>
              <a:rPr lang="en-US" altLang="zh-CN" sz="2000" dirty="0"/>
              <a:t>⇒ u is a descendant of v</a:t>
            </a:r>
          </a:p>
          <a:p>
            <a:pPr lvl="1"/>
            <a:r>
              <a:rPr lang="en-US" altLang="zh-CN" sz="2000" dirty="0"/>
              <a:t>u is discovered later than v ⇒ u should finish before v</a:t>
            </a:r>
          </a:p>
          <a:p>
            <a:pPr lvl="1"/>
            <a:r>
              <a:rPr lang="en-US" altLang="zh-CN" sz="2000" dirty="0"/>
              <a:t>Hence we have [d[u], f[u]] is a subinterval of [d[v], f[v]]</a:t>
            </a:r>
          </a:p>
          <a:p>
            <a:r>
              <a:rPr lang="en-US" altLang="zh-CN" sz="2400" dirty="0"/>
              <a:t>If </a:t>
            </a:r>
            <a:r>
              <a:rPr lang="en-US" altLang="zh-CN" sz="2400" dirty="0">
                <a:solidFill>
                  <a:srgbClr val="FF0000"/>
                </a:solidFill>
              </a:rPr>
              <a:t>f[v] &lt; d[u]</a:t>
            </a:r>
            <a:r>
              <a:rPr lang="en-US" altLang="zh-CN" sz="2400" dirty="0"/>
              <a:t>, then</a:t>
            </a:r>
          </a:p>
          <a:p>
            <a:pPr lvl="1"/>
            <a:r>
              <a:rPr lang="en-US" altLang="zh-CN" sz="2000" dirty="0"/>
              <a:t>obviously [d[v], f[v]] and [d[u], f[u]] are disjoint</a:t>
            </a:r>
          </a:p>
        </p:txBody>
      </p:sp>
    </p:spTree>
    <p:extLst>
      <p:ext uri="{BB962C8B-B14F-4D97-AF65-F5344CB8AC3E}">
        <p14:creationId xmlns:p14="http://schemas.microsoft.com/office/powerpoint/2010/main" val="83886916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Proof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The idea is to consider every case</a:t>
            </a:r>
          </a:p>
          <a:p>
            <a:pPr marL="0" indent="0">
              <a:buNone/>
            </a:pPr>
            <a:r>
              <a:rPr lang="en-US" altLang="zh-CN" sz="2400" dirty="0"/>
              <a:t>We first consider </a:t>
            </a:r>
            <a:r>
              <a:rPr lang="en-US" altLang="zh-CN" sz="2400" dirty="0">
                <a:solidFill>
                  <a:srgbClr val="FF0000"/>
                </a:solidFill>
              </a:rPr>
              <a:t>d[v] &lt; d[u]</a:t>
            </a:r>
          </a:p>
          <a:p>
            <a:r>
              <a:rPr lang="en-US" altLang="zh-CN" sz="2400" dirty="0"/>
              <a:t>If </a:t>
            </a:r>
            <a:r>
              <a:rPr lang="en-US" altLang="zh-CN" sz="2400" dirty="0">
                <a:solidFill>
                  <a:srgbClr val="FF0000"/>
                </a:solidFill>
              </a:rPr>
              <a:t>f[v] &gt; d[u]</a:t>
            </a:r>
            <a:r>
              <a:rPr lang="en-US" altLang="zh-CN" sz="2400" dirty="0"/>
              <a:t>, then</a:t>
            </a:r>
          </a:p>
          <a:p>
            <a:pPr lvl="1"/>
            <a:r>
              <a:rPr lang="en-US" altLang="zh-CN" sz="2000" dirty="0"/>
              <a:t>u is discovered when v is still not finished yet (marked gray) </a:t>
            </a:r>
            <a:br>
              <a:rPr lang="en-US" altLang="zh-CN" sz="2000" dirty="0"/>
            </a:br>
            <a:r>
              <a:rPr lang="en-US" altLang="zh-CN" sz="2000" dirty="0"/>
              <a:t>⇒ u is a descendant of v</a:t>
            </a:r>
          </a:p>
          <a:p>
            <a:pPr lvl="1"/>
            <a:r>
              <a:rPr lang="en-US" altLang="zh-CN" sz="2000" dirty="0"/>
              <a:t>u is discovered later than v ⇒ u should finish before v</a:t>
            </a:r>
          </a:p>
          <a:p>
            <a:pPr lvl="1"/>
            <a:r>
              <a:rPr lang="en-US" altLang="zh-CN" sz="2000" dirty="0"/>
              <a:t>Hence we have [d[u], f[u]] is a subinterval of [d[v], f[v]]</a:t>
            </a:r>
          </a:p>
          <a:p>
            <a:r>
              <a:rPr lang="en-US" altLang="zh-CN" sz="2400" dirty="0"/>
              <a:t>If </a:t>
            </a:r>
            <a:r>
              <a:rPr lang="en-US" altLang="zh-CN" sz="2400" dirty="0">
                <a:solidFill>
                  <a:srgbClr val="FF0000"/>
                </a:solidFill>
              </a:rPr>
              <a:t>f[v] &lt; d[u]</a:t>
            </a:r>
            <a:r>
              <a:rPr lang="en-US" altLang="zh-CN" sz="2400" dirty="0"/>
              <a:t>, then</a:t>
            </a:r>
          </a:p>
          <a:p>
            <a:pPr lvl="1"/>
            <a:r>
              <a:rPr lang="en-US" altLang="zh-CN" sz="2000" dirty="0"/>
              <a:t>obviously [d[v], f[v]] and [d[u], f[u]] are disjoint</a:t>
            </a:r>
          </a:p>
          <a:p>
            <a:pPr lvl="1"/>
            <a:r>
              <a:rPr lang="en-US" altLang="zh-CN" sz="2000" dirty="0"/>
              <a:t>It means that when u or v is discovered, the others are not marked gray</a:t>
            </a:r>
          </a:p>
          <a:p>
            <a:pPr lvl="1"/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2732674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Proof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The idea is to consider every case</a:t>
            </a:r>
          </a:p>
          <a:p>
            <a:pPr marL="0" indent="0">
              <a:buNone/>
            </a:pPr>
            <a:r>
              <a:rPr lang="en-US" altLang="zh-CN" sz="2400" dirty="0"/>
              <a:t>We first consider </a:t>
            </a:r>
            <a:r>
              <a:rPr lang="en-US" altLang="zh-CN" sz="2400" dirty="0">
                <a:solidFill>
                  <a:srgbClr val="FF0000"/>
                </a:solidFill>
              </a:rPr>
              <a:t>d[v] &lt; d[u]</a:t>
            </a:r>
          </a:p>
          <a:p>
            <a:r>
              <a:rPr lang="en-US" altLang="zh-CN" sz="2400" dirty="0"/>
              <a:t>If </a:t>
            </a:r>
            <a:r>
              <a:rPr lang="en-US" altLang="zh-CN" sz="2400" dirty="0">
                <a:solidFill>
                  <a:srgbClr val="FF0000"/>
                </a:solidFill>
              </a:rPr>
              <a:t>f[v] &gt; d[u]</a:t>
            </a:r>
            <a:r>
              <a:rPr lang="en-US" altLang="zh-CN" sz="2400" dirty="0"/>
              <a:t>, then</a:t>
            </a:r>
          </a:p>
          <a:p>
            <a:pPr lvl="1"/>
            <a:r>
              <a:rPr lang="en-US" altLang="zh-CN" sz="2000" dirty="0"/>
              <a:t>u is discovered when v is still not finished yet (marked gray) </a:t>
            </a:r>
            <a:br>
              <a:rPr lang="en-US" altLang="zh-CN" sz="2000" dirty="0"/>
            </a:br>
            <a:r>
              <a:rPr lang="en-US" altLang="zh-CN" sz="2000" dirty="0"/>
              <a:t>⇒ u is a descendant of v</a:t>
            </a:r>
          </a:p>
          <a:p>
            <a:pPr lvl="1"/>
            <a:r>
              <a:rPr lang="en-US" altLang="zh-CN" sz="2000" dirty="0"/>
              <a:t>u is discovered later than v ⇒ u should finish before v</a:t>
            </a:r>
          </a:p>
          <a:p>
            <a:pPr lvl="1"/>
            <a:r>
              <a:rPr lang="en-US" altLang="zh-CN" sz="2000" dirty="0"/>
              <a:t>Hence we have [d[u], f[u]] is a subinterval of [d[v], f[v]]</a:t>
            </a:r>
          </a:p>
          <a:p>
            <a:r>
              <a:rPr lang="en-US" altLang="zh-CN" sz="2400" dirty="0"/>
              <a:t>If </a:t>
            </a:r>
            <a:r>
              <a:rPr lang="en-US" altLang="zh-CN" sz="2400" dirty="0">
                <a:solidFill>
                  <a:srgbClr val="FF0000"/>
                </a:solidFill>
              </a:rPr>
              <a:t>f[v] &lt; d[u]</a:t>
            </a:r>
            <a:r>
              <a:rPr lang="en-US" altLang="zh-CN" sz="2400" dirty="0"/>
              <a:t>, then</a:t>
            </a:r>
          </a:p>
          <a:p>
            <a:pPr lvl="1"/>
            <a:r>
              <a:rPr lang="en-US" altLang="zh-CN" sz="2000" dirty="0"/>
              <a:t>obviously [d[v], f[v]] and [d[u], f[u]] are disjoint</a:t>
            </a:r>
          </a:p>
          <a:p>
            <a:pPr lvl="1"/>
            <a:r>
              <a:rPr lang="en-US" altLang="zh-CN" sz="2000" dirty="0"/>
              <a:t>It means that when u or v is discovered, the others are not marked gray</a:t>
            </a:r>
          </a:p>
          <a:p>
            <a:pPr lvl="1"/>
            <a:r>
              <a:rPr lang="en-US" altLang="zh-CN" sz="2000" dirty="0"/>
              <a:t>Hence neither vertex is a descendant of the other</a:t>
            </a:r>
          </a:p>
          <a:p>
            <a:pPr lvl="1"/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00913336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Proof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The idea is to consider every case</a:t>
            </a:r>
          </a:p>
          <a:p>
            <a:pPr marL="0" indent="0">
              <a:buNone/>
            </a:pPr>
            <a:r>
              <a:rPr lang="en-US" altLang="zh-CN" sz="2400" dirty="0"/>
              <a:t>We first consider </a:t>
            </a:r>
            <a:r>
              <a:rPr lang="en-US" altLang="zh-CN" sz="2400" dirty="0">
                <a:solidFill>
                  <a:srgbClr val="FF0000"/>
                </a:solidFill>
              </a:rPr>
              <a:t>d[v] &lt; d[u]</a:t>
            </a:r>
          </a:p>
          <a:p>
            <a:r>
              <a:rPr lang="en-US" altLang="zh-CN" sz="2400" dirty="0"/>
              <a:t>If </a:t>
            </a:r>
            <a:r>
              <a:rPr lang="en-US" altLang="zh-CN" sz="2400" dirty="0">
                <a:solidFill>
                  <a:srgbClr val="FF0000"/>
                </a:solidFill>
              </a:rPr>
              <a:t>f[v] &gt; d[u]</a:t>
            </a:r>
            <a:r>
              <a:rPr lang="en-US" altLang="zh-CN" sz="2400" dirty="0"/>
              <a:t>, then</a:t>
            </a:r>
          </a:p>
          <a:p>
            <a:pPr lvl="1"/>
            <a:r>
              <a:rPr lang="en-US" altLang="zh-CN" sz="2000" dirty="0"/>
              <a:t>u is discovered when v is still not finished yet (marked gray) </a:t>
            </a:r>
            <a:br>
              <a:rPr lang="en-US" altLang="zh-CN" sz="2000" dirty="0"/>
            </a:br>
            <a:r>
              <a:rPr lang="en-US" altLang="zh-CN" sz="2000" dirty="0"/>
              <a:t>⇒ u is a descendant of v</a:t>
            </a:r>
          </a:p>
          <a:p>
            <a:pPr lvl="1"/>
            <a:r>
              <a:rPr lang="en-US" altLang="zh-CN" sz="2000" dirty="0"/>
              <a:t>u is discovered later than v ⇒ u should finish before v</a:t>
            </a:r>
          </a:p>
          <a:p>
            <a:pPr lvl="1"/>
            <a:r>
              <a:rPr lang="en-US" altLang="zh-CN" sz="2000" dirty="0"/>
              <a:t>Hence we have [d[u], f[u]] is a subinterval of [d[v], f[v]]</a:t>
            </a:r>
          </a:p>
          <a:p>
            <a:r>
              <a:rPr lang="en-US" altLang="zh-CN" sz="2400" dirty="0"/>
              <a:t>If </a:t>
            </a:r>
            <a:r>
              <a:rPr lang="en-US" altLang="zh-CN" sz="2400" dirty="0">
                <a:solidFill>
                  <a:srgbClr val="FF0000"/>
                </a:solidFill>
              </a:rPr>
              <a:t>f[v] &lt; d[u]</a:t>
            </a:r>
            <a:r>
              <a:rPr lang="en-US" altLang="zh-CN" sz="2400" dirty="0"/>
              <a:t>, then</a:t>
            </a:r>
          </a:p>
          <a:p>
            <a:pPr lvl="1"/>
            <a:r>
              <a:rPr lang="en-US" altLang="zh-CN" sz="2000" dirty="0"/>
              <a:t>obviously [d[v], f[v]] and [d[u], f[u]] are disjoint</a:t>
            </a:r>
          </a:p>
          <a:p>
            <a:pPr lvl="1"/>
            <a:r>
              <a:rPr lang="en-US" altLang="zh-CN" sz="2000" dirty="0"/>
              <a:t>It means that when u or v is discovered, the others are not marked gray</a:t>
            </a:r>
          </a:p>
          <a:p>
            <a:pPr lvl="1"/>
            <a:r>
              <a:rPr lang="en-US" altLang="zh-CN" sz="2000" dirty="0"/>
              <a:t>Hence neither vertex is a descendant of the other</a:t>
            </a:r>
          </a:p>
          <a:p>
            <a:pPr lvl="1"/>
            <a:endParaRPr lang="en-US" altLang="zh-CN" sz="2000" dirty="0"/>
          </a:p>
          <a:p>
            <a:pPr marL="0" indent="0">
              <a:buNone/>
            </a:pPr>
            <a:r>
              <a:rPr lang="en-US" altLang="zh-CN" sz="2400" dirty="0"/>
              <a:t>The argument for other case, where d[v] &gt; d[u], is similar</a:t>
            </a:r>
          </a:p>
        </p:txBody>
      </p:sp>
    </p:spTree>
    <p:extLst>
      <p:ext uri="{BB962C8B-B14F-4D97-AF65-F5344CB8AC3E}">
        <p14:creationId xmlns:p14="http://schemas.microsoft.com/office/powerpoint/2010/main" val="136792224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Tree Structure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Undirected graph G = (V, E), DFS forest F = (V, </a:t>
            </a:r>
            <a:r>
              <a:rPr lang="en-US" altLang="zh-CN" sz="2400" dirty="0" err="1"/>
              <a:t>E</a:t>
            </a:r>
            <a:r>
              <a:rPr lang="en-US" altLang="zh-CN" sz="2400" baseline="-25000" dirty="0" err="1"/>
              <a:t>f</a:t>
            </a:r>
            <a:r>
              <a:rPr lang="en-US" altLang="zh-CN" sz="2400" dirty="0"/>
              <a:t>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1/16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7/14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8/13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10/11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/12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4" name="直接连接符 13"/>
          <p:cNvCxnSpPr>
            <a:stCxn id="7" idx="4"/>
            <a:endCxn id="11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>
            <a:stCxn id="7" idx="6"/>
            <a:endCxn id="8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接连接符 15"/>
          <p:cNvCxnSpPr>
            <a:stCxn id="8" idx="4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直接连接符 16"/>
          <p:cNvCxnSpPr>
            <a:endCxn id="9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>
            <a:stCxn id="9" idx="4"/>
            <a:endCxn id="12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>
            <a:stCxn id="9" idx="6"/>
            <a:endCxn id="10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直接连接符 21"/>
          <p:cNvCxnSpPr>
            <a:stCxn id="10" idx="4"/>
            <a:endCxn id="13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文本框 22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6/15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30414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Tree Structure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Undirected graph G = (V, E), DFS forest F = (V, </a:t>
            </a:r>
            <a:r>
              <a:rPr lang="en-US" altLang="zh-CN" sz="2400" dirty="0" err="1"/>
              <a:t>E</a:t>
            </a:r>
            <a:r>
              <a:rPr lang="en-US" altLang="zh-CN" sz="2400" baseline="-25000" dirty="0" err="1"/>
              <a:t>f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Consider (u, v) </a:t>
            </a:r>
            <a:r>
              <a:rPr lang="zh-CN" altLang="en-US" sz="2400" dirty="0"/>
              <a:t>∈</a:t>
            </a:r>
            <a:r>
              <a:rPr lang="en-US" altLang="zh-CN" sz="2400" dirty="0"/>
              <a:t> E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tree edge</a:t>
            </a:r>
            <a:r>
              <a:rPr lang="en-US" altLang="zh-CN" sz="2000" dirty="0"/>
              <a:t>: if (u, v) </a:t>
            </a:r>
            <a:r>
              <a:rPr lang="zh-CN" altLang="en-US" sz="2000" dirty="0"/>
              <a:t>∈</a:t>
            </a:r>
            <a:r>
              <a:rPr lang="en-US" altLang="zh-CN" sz="2000" dirty="0"/>
              <a:t>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f</a:t>
            </a:r>
            <a:r>
              <a:rPr lang="en-US" altLang="zh-CN" sz="2000" dirty="0"/>
              <a:t> or equivalently u = </a:t>
            </a:r>
            <a:r>
              <a:rPr lang="en-US" altLang="zh-CN" sz="2000" dirty="0" err="1"/>
              <a:t>pred</a:t>
            </a:r>
            <a:r>
              <a:rPr lang="en-US" altLang="zh-CN" sz="2000" dirty="0"/>
              <a:t>[v], i.e. u is the predecessor of v in DFS trees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1/16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7/14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8/13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10/11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/12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4" name="直接连接符 13"/>
          <p:cNvCxnSpPr>
            <a:stCxn id="7" idx="4"/>
            <a:endCxn id="11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>
            <a:stCxn id="7" idx="6"/>
            <a:endCxn id="8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接连接符 15"/>
          <p:cNvCxnSpPr>
            <a:stCxn id="8" idx="4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直接连接符 16"/>
          <p:cNvCxnSpPr>
            <a:endCxn id="9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>
            <a:stCxn id="9" idx="4"/>
            <a:endCxn id="12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>
            <a:stCxn id="9" idx="6"/>
            <a:endCxn id="10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直接连接符 21"/>
          <p:cNvCxnSpPr>
            <a:stCxn id="10" idx="4"/>
            <a:endCxn id="13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文本框 22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6/15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445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435280" cy="5688632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Graph is a pervasive data structure in computer science</a:t>
            </a:r>
          </a:p>
          <a:p>
            <a:pPr lvl="1" eaLnBrk="1" hangingPunct="1"/>
            <a:r>
              <a:rPr lang="en-US" altLang="zh-CN" sz="2400" dirty="0"/>
              <a:t>Networks: the Internet, World Wide Web, wireless networks</a:t>
            </a:r>
          </a:p>
          <a:p>
            <a:pPr lvl="1" eaLnBrk="1" hangingPunct="1"/>
            <a:r>
              <a:rPr lang="en-US" altLang="zh-CN" sz="2400" dirty="0"/>
              <a:t>Logistics: transportation, supply chain management</a:t>
            </a:r>
          </a:p>
          <a:p>
            <a:pPr lvl="1" eaLnBrk="1" hangingPunct="1"/>
            <a:r>
              <a:rPr lang="en-US" altLang="zh-CN" sz="2400" dirty="0"/>
              <a:t>Relationship between objects: online dating, social networks (Facebook!)</a:t>
            </a:r>
          </a:p>
          <a:p>
            <a:pPr lvl="1" eaLnBrk="1" hangingPunct="1"/>
            <a:endParaRPr lang="en-US" altLang="zh-CN" sz="2400" dirty="0"/>
          </a:p>
          <a:p>
            <a:pPr eaLnBrk="1" hangingPunct="1"/>
            <a:r>
              <a:rPr lang="en-US" altLang="zh-CN" sz="2800" dirty="0"/>
              <a:t>Hundreds of interesting computational problems defined on graphs</a:t>
            </a:r>
          </a:p>
          <a:p>
            <a:pPr eaLnBrk="1" hangingPunct="1"/>
            <a:endParaRPr lang="en-US" altLang="zh-CN" sz="2800" dirty="0"/>
          </a:p>
          <a:p>
            <a:pPr eaLnBrk="1" hangingPunct="1"/>
            <a:r>
              <a:rPr lang="en-US" altLang="zh-CN" sz="2800" dirty="0"/>
              <a:t>We will sample a few basic ones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Why Graph Algorithms?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77658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Tree Structure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Undirected graph G = (V, E), DFS forest F = (V, </a:t>
            </a:r>
            <a:r>
              <a:rPr lang="en-US" altLang="zh-CN" sz="2400" dirty="0" err="1"/>
              <a:t>E</a:t>
            </a:r>
            <a:r>
              <a:rPr lang="en-US" altLang="zh-CN" sz="2400" baseline="-25000" dirty="0" err="1"/>
              <a:t>f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Consider (u, v) </a:t>
            </a:r>
            <a:r>
              <a:rPr lang="zh-CN" altLang="en-US" sz="2400" dirty="0"/>
              <a:t>∈</a:t>
            </a:r>
            <a:r>
              <a:rPr lang="en-US" altLang="zh-CN" sz="2400" dirty="0"/>
              <a:t> E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tree edge</a:t>
            </a:r>
            <a:r>
              <a:rPr lang="en-US" altLang="zh-CN" sz="2000" dirty="0"/>
              <a:t>: if (u, v) </a:t>
            </a:r>
            <a:r>
              <a:rPr lang="zh-CN" altLang="en-US" sz="2000" dirty="0"/>
              <a:t>∈</a:t>
            </a:r>
            <a:r>
              <a:rPr lang="en-US" altLang="zh-CN" sz="2000" dirty="0"/>
              <a:t>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f</a:t>
            </a:r>
            <a:r>
              <a:rPr lang="en-US" altLang="zh-CN" sz="2000" dirty="0"/>
              <a:t> or equivalently u = </a:t>
            </a:r>
            <a:r>
              <a:rPr lang="en-US" altLang="zh-CN" sz="2000" dirty="0" err="1"/>
              <a:t>pred</a:t>
            </a:r>
            <a:r>
              <a:rPr lang="en-US" altLang="zh-CN" sz="2000" dirty="0"/>
              <a:t>[v], i.e. u is the predecessor of v in DFS trees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1/16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4" name="椭圆 33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7/14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8/13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7" name="椭圆 36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10/11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8" name="椭圆 37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/12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9" name="直接连接符 38"/>
          <p:cNvCxnSpPr>
            <a:stCxn id="32" idx="4"/>
            <a:endCxn id="36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0" name="直接连接符 39"/>
          <p:cNvCxnSpPr>
            <a:stCxn id="32" idx="6"/>
            <a:endCxn id="33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33" idx="4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2" name="直接连接符 41"/>
          <p:cNvCxnSpPr>
            <a:endCxn id="34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3" name="直接连接符 42"/>
          <p:cNvCxnSpPr>
            <a:stCxn id="34" idx="4"/>
            <a:endCxn id="37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直接连接符 43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直接连接符 44"/>
          <p:cNvCxnSpPr>
            <a:stCxn id="34" idx="6"/>
            <a:endCxn id="35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6" name="直接连接符 45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47" name="直接连接符 46"/>
          <p:cNvCxnSpPr>
            <a:stCxn id="35" idx="4"/>
            <a:endCxn id="38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48" name="文本框 47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椭圆 54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6/15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97198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Tree Structure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Undirected graph G = (V, E), DFS forest F = (V, </a:t>
            </a:r>
            <a:r>
              <a:rPr lang="en-US" altLang="zh-CN" sz="2400" dirty="0" err="1"/>
              <a:t>E</a:t>
            </a:r>
            <a:r>
              <a:rPr lang="en-US" altLang="zh-CN" sz="2400" baseline="-25000" dirty="0" err="1"/>
              <a:t>f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Consider (u, v) </a:t>
            </a:r>
            <a:r>
              <a:rPr lang="zh-CN" altLang="en-US" sz="2400" dirty="0"/>
              <a:t>∈</a:t>
            </a:r>
            <a:r>
              <a:rPr lang="en-US" altLang="zh-CN" sz="2400" dirty="0"/>
              <a:t> E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tree edge</a:t>
            </a:r>
            <a:r>
              <a:rPr lang="en-US" altLang="zh-CN" sz="2000" dirty="0"/>
              <a:t>: if (u, v) </a:t>
            </a:r>
            <a:r>
              <a:rPr lang="zh-CN" altLang="en-US" sz="2000" dirty="0"/>
              <a:t>∈</a:t>
            </a:r>
            <a:r>
              <a:rPr lang="en-US" altLang="zh-CN" sz="2000" dirty="0"/>
              <a:t>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f</a:t>
            </a:r>
            <a:r>
              <a:rPr lang="en-US" altLang="zh-CN" sz="2000" dirty="0"/>
              <a:t> or equivalently u = </a:t>
            </a:r>
            <a:r>
              <a:rPr lang="en-US" altLang="zh-CN" sz="2000" dirty="0" err="1"/>
              <a:t>pred</a:t>
            </a:r>
            <a:r>
              <a:rPr lang="en-US" altLang="zh-CN" sz="2000" dirty="0"/>
              <a:t>[v], i.e. u is the predecessor of v in DFS trees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back edge</a:t>
            </a:r>
            <a:r>
              <a:rPr lang="en-US" altLang="zh-CN" sz="2000" dirty="0"/>
              <a:t>: if v is an ancestor (excluding predecessor) of u in the DFS trees</a:t>
            </a:r>
          </a:p>
          <a:p>
            <a:pPr lvl="1"/>
            <a:endParaRPr lang="en-US" altLang="zh-CN" sz="2000" dirty="0"/>
          </a:p>
        </p:txBody>
      </p:sp>
      <p:sp>
        <p:nvSpPr>
          <p:cNvPr id="31" name="文本框 30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1/16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4" name="椭圆 33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7/14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8/13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7" name="椭圆 36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10/11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8" name="椭圆 37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/12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9" name="直接连接符 38"/>
          <p:cNvCxnSpPr>
            <a:stCxn id="32" idx="4"/>
            <a:endCxn id="36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0" name="直接连接符 39"/>
          <p:cNvCxnSpPr>
            <a:stCxn id="32" idx="6"/>
            <a:endCxn id="33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33" idx="4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2" name="直接连接符 41"/>
          <p:cNvCxnSpPr>
            <a:endCxn id="34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3" name="直接连接符 42"/>
          <p:cNvCxnSpPr>
            <a:stCxn id="34" idx="4"/>
            <a:endCxn id="37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直接连接符 43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直接连接符 44"/>
          <p:cNvCxnSpPr>
            <a:stCxn id="34" idx="6"/>
            <a:endCxn id="35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6" name="直接连接符 45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47" name="直接连接符 46"/>
          <p:cNvCxnSpPr>
            <a:stCxn id="35" idx="4"/>
            <a:endCxn id="38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48" name="文本框 47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椭圆 54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6/15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4207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Tree Structure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Undirected graph G = (V, E), DFS forest F = (V, </a:t>
            </a:r>
            <a:r>
              <a:rPr lang="en-US" altLang="zh-CN" sz="2400" dirty="0" err="1"/>
              <a:t>E</a:t>
            </a:r>
            <a:r>
              <a:rPr lang="en-US" altLang="zh-CN" sz="2400" baseline="-25000" dirty="0" err="1"/>
              <a:t>f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Consider (u, v) </a:t>
            </a:r>
            <a:r>
              <a:rPr lang="zh-CN" altLang="en-US" sz="2400" dirty="0"/>
              <a:t>∈</a:t>
            </a:r>
            <a:r>
              <a:rPr lang="en-US" altLang="zh-CN" sz="2400" dirty="0"/>
              <a:t> E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tree edge</a:t>
            </a:r>
            <a:r>
              <a:rPr lang="en-US" altLang="zh-CN" sz="2000" dirty="0"/>
              <a:t>: if (u, v) </a:t>
            </a:r>
            <a:r>
              <a:rPr lang="zh-CN" altLang="en-US" sz="2000" dirty="0"/>
              <a:t>∈</a:t>
            </a:r>
            <a:r>
              <a:rPr lang="en-US" altLang="zh-CN" sz="2000" dirty="0"/>
              <a:t>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f</a:t>
            </a:r>
            <a:r>
              <a:rPr lang="en-US" altLang="zh-CN" sz="2000" dirty="0"/>
              <a:t> or equivalently u = </a:t>
            </a:r>
            <a:r>
              <a:rPr lang="en-US" altLang="zh-CN" sz="2000" dirty="0" err="1"/>
              <a:t>pred</a:t>
            </a:r>
            <a:r>
              <a:rPr lang="en-US" altLang="zh-CN" sz="2000" dirty="0"/>
              <a:t>[v], i.e. u is the predecessor of v in DFS trees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back edge</a:t>
            </a:r>
            <a:r>
              <a:rPr lang="en-US" altLang="zh-CN" sz="2000" dirty="0"/>
              <a:t>: if v is an ancestor (excluding predecessor) of u in the DFS trees</a:t>
            </a:r>
          </a:p>
          <a:p>
            <a:pPr lvl="1"/>
            <a:endParaRPr lang="en-US" altLang="zh-CN" sz="2000" dirty="0"/>
          </a:p>
        </p:txBody>
      </p:sp>
      <p:sp>
        <p:nvSpPr>
          <p:cNvPr id="31" name="文本框 30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2/5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1/16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4" name="椭圆 33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7/14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8/13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3/4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7" name="椭圆 36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10/11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8" name="椭圆 37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r>
              <a:rPr lang="en-US" altLang="zh-CN" sz="24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/12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9" name="直接连接符 38"/>
          <p:cNvCxnSpPr>
            <a:stCxn id="32" idx="4"/>
            <a:endCxn id="36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0" name="直接连接符 39"/>
          <p:cNvCxnSpPr>
            <a:stCxn id="32" idx="6"/>
            <a:endCxn id="33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33" idx="4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2" name="直接连接符 41"/>
          <p:cNvCxnSpPr>
            <a:endCxn id="34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3" name="直接连接符 42"/>
          <p:cNvCxnSpPr>
            <a:stCxn id="34" idx="4"/>
            <a:endCxn id="37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直接连接符 43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直接连接符 44"/>
          <p:cNvCxnSpPr>
            <a:stCxn id="34" idx="6"/>
            <a:endCxn id="35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6" name="直接连接符 45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47" name="直接连接符 46"/>
          <p:cNvCxnSpPr>
            <a:stCxn id="35" idx="4"/>
            <a:endCxn id="38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48" name="文本框 47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椭圆 54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6/15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39562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Tree Structure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28800"/>
            <a:ext cx="8429259" cy="10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0375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Tree Structure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r>
              <a:rPr lang="en-US" altLang="zh-CN" sz="2400" b="1" dirty="0"/>
              <a:t>Proof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Let (u, v) be an arbitrary edge in an undirected graph G.</a:t>
            </a:r>
          </a:p>
          <a:p>
            <a:r>
              <a:rPr lang="en-US" altLang="zh-CN" sz="2400" dirty="0"/>
              <a:t>Without loss of generality, assume d(u) &lt; d(v).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28800"/>
            <a:ext cx="8429259" cy="10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2458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Tree Structure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r>
              <a:rPr lang="en-US" altLang="zh-CN" sz="2400" b="1" dirty="0"/>
              <a:t>Proof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Let (u, v) be an arbitrary edge in an undirected graph G.</a:t>
            </a:r>
          </a:p>
          <a:p>
            <a:r>
              <a:rPr lang="en-US" altLang="zh-CN" sz="2400" dirty="0"/>
              <a:t>Without loss of generality, assume d(u) &lt; d(v).</a:t>
            </a:r>
          </a:p>
          <a:p>
            <a:r>
              <a:rPr lang="en-US" altLang="zh-CN" sz="2400" dirty="0"/>
              <a:t>Then v is discovered while u is gray.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28800"/>
            <a:ext cx="8429259" cy="10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967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Tree Structure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r>
              <a:rPr lang="en-US" altLang="zh-CN" sz="2400" b="1" dirty="0"/>
              <a:t>Proof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Let (u, v) be an arbitrary edge in an undirected graph G.</a:t>
            </a:r>
          </a:p>
          <a:p>
            <a:r>
              <a:rPr lang="en-US" altLang="zh-CN" sz="2400" dirty="0"/>
              <a:t>Without loss of generality, assume d(u) &lt; d(v).</a:t>
            </a:r>
          </a:p>
          <a:p>
            <a:r>
              <a:rPr lang="en-US" altLang="zh-CN" sz="2400" dirty="0"/>
              <a:t>Then v is discovered while u is gray.</a:t>
            </a:r>
          </a:p>
          <a:p>
            <a:r>
              <a:rPr lang="en-US" altLang="zh-CN" sz="2400" dirty="0"/>
              <a:t>Hence v is in the DFS subtree rooted at u.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28800"/>
            <a:ext cx="8429259" cy="10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5154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Tree Structure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r>
              <a:rPr lang="en-US" altLang="zh-CN" sz="2400" b="1" dirty="0"/>
              <a:t>Proof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Let (u, v) be an arbitrary edge in an undirected graph G.</a:t>
            </a:r>
          </a:p>
          <a:p>
            <a:r>
              <a:rPr lang="en-US" altLang="zh-CN" sz="2400" dirty="0"/>
              <a:t>Without loss of generality, assume d(u) &lt; d(v).</a:t>
            </a:r>
          </a:p>
          <a:p>
            <a:r>
              <a:rPr lang="en-US" altLang="zh-CN" sz="2400" dirty="0"/>
              <a:t>Then v is discovered while u is gray.</a:t>
            </a:r>
          </a:p>
          <a:p>
            <a:r>
              <a:rPr lang="en-US" altLang="zh-CN" sz="2400" dirty="0"/>
              <a:t>Hence v is in the DFS subtree rooted at u.</a:t>
            </a:r>
          </a:p>
          <a:p>
            <a:pPr lvl="1"/>
            <a:r>
              <a:rPr lang="en-US" altLang="zh-CN" sz="2000" dirty="0"/>
              <a:t>If </a:t>
            </a:r>
            <a:r>
              <a:rPr lang="en-US" altLang="zh-CN" sz="2000" dirty="0" err="1"/>
              <a:t>pred</a:t>
            </a:r>
            <a:r>
              <a:rPr lang="en-US" altLang="zh-CN" sz="2000" dirty="0"/>
              <a:t>[v] = u, then (u, v) is a tree edge.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28800"/>
            <a:ext cx="8429259" cy="10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9773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Tree Structure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r>
              <a:rPr lang="en-US" altLang="zh-CN" sz="2400" b="1" dirty="0"/>
              <a:t>Proof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Let (u, v) be an arbitrary edge in an undirected graph G.</a:t>
            </a:r>
          </a:p>
          <a:p>
            <a:r>
              <a:rPr lang="en-US" altLang="zh-CN" sz="2400" dirty="0"/>
              <a:t>Without loss of generality, assume d(u) &lt; d(v).</a:t>
            </a:r>
          </a:p>
          <a:p>
            <a:r>
              <a:rPr lang="en-US" altLang="zh-CN" sz="2400" dirty="0"/>
              <a:t>Then v is discovered while u is gray.</a:t>
            </a:r>
          </a:p>
          <a:p>
            <a:r>
              <a:rPr lang="en-US" altLang="zh-CN" sz="2400" dirty="0"/>
              <a:t>Hence v is in the DFS subtree rooted at u.</a:t>
            </a:r>
          </a:p>
          <a:p>
            <a:pPr lvl="1"/>
            <a:r>
              <a:rPr lang="en-US" altLang="zh-CN" sz="2000" dirty="0"/>
              <a:t>If </a:t>
            </a:r>
            <a:r>
              <a:rPr lang="en-US" altLang="zh-CN" sz="2000" dirty="0" err="1"/>
              <a:t>pred</a:t>
            </a:r>
            <a:r>
              <a:rPr lang="en-US" altLang="zh-CN" sz="2000" dirty="0"/>
              <a:t>[v] = u, then (u, v) is a tree edge.</a:t>
            </a:r>
          </a:p>
          <a:p>
            <a:pPr lvl="1"/>
            <a:r>
              <a:rPr lang="en-US" altLang="zh-CN" sz="2000" dirty="0"/>
              <a:t>if </a:t>
            </a:r>
            <a:r>
              <a:rPr lang="en-US" altLang="zh-CN" sz="2000" dirty="0" err="1"/>
              <a:t>prev</a:t>
            </a:r>
            <a:r>
              <a:rPr lang="en-US" altLang="zh-CN" sz="2000" dirty="0"/>
              <a:t>[v] </a:t>
            </a:r>
            <a:r>
              <a:rPr lang="zh-CN" altLang="en-US" sz="2000" dirty="0"/>
              <a:t>≠ </a:t>
            </a:r>
            <a:r>
              <a:rPr lang="en-US" altLang="zh-CN" sz="2000" dirty="0"/>
              <a:t>u, then (u, v) is a back edge.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28800"/>
            <a:ext cx="8429259" cy="10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1827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Introduction to Part IV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Review of Basic Graph Search Algorithms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Basic Concepts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The Breadth-First Search (BFS)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The Depth-First Search (DFS)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 </a:t>
            </a:r>
            <a:r>
              <a:rPr lang="en-US" altLang="zh-CN" sz="3400" dirty="0">
                <a:solidFill>
                  <a:srgbClr val="FF0000"/>
                </a:solidFill>
              </a:rPr>
              <a:t>Topological Sort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The </a:t>
            </a:r>
            <a:r>
              <a:rPr lang="en-US" altLang="zh-CN" dirty="0">
                <a:solidFill>
                  <a:srgbClr val="FF0000"/>
                </a:solidFill>
              </a:rPr>
              <a:t>Topological Sort </a:t>
            </a:r>
            <a:r>
              <a:rPr lang="en-US" altLang="zh-CN" sz="2600" dirty="0">
                <a:solidFill>
                  <a:srgbClr val="FF0000"/>
                </a:solidFill>
              </a:rPr>
              <a:t>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</a:t>
            </a:r>
            <a:r>
              <a:rPr lang="en-US" altLang="zh-CN" dirty="0"/>
              <a:t>Topological Sort</a:t>
            </a:r>
            <a:r>
              <a:rPr lang="en-US" altLang="zh-CN" sz="2600" dirty="0"/>
              <a:t>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600" dirty="0"/>
              <a:t>Strongly Connected Components</a:t>
            </a:r>
            <a:r>
              <a:rPr lang="en-US" altLang="zh-CN" sz="3400" dirty="0"/>
              <a:t>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The Algorithm of Finding SCCs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Algorithm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492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A </a:t>
            </a:r>
            <a:r>
              <a:rPr lang="en-US" altLang="zh-CN" sz="2400" dirty="0">
                <a:solidFill>
                  <a:srgbClr val="FF0000"/>
                </a:solidFill>
              </a:rPr>
              <a:t>graph</a:t>
            </a:r>
            <a:r>
              <a:rPr lang="en-US" altLang="zh-CN" sz="2400" dirty="0"/>
              <a:t> G = (V, E) consists of</a:t>
            </a:r>
          </a:p>
          <a:p>
            <a:pPr lvl="1" eaLnBrk="1" hangingPunct="1"/>
            <a:r>
              <a:rPr lang="en-US" altLang="zh-CN" sz="2000" dirty="0"/>
              <a:t>a set of </a:t>
            </a:r>
            <a:r>
              <a:rPr lang="en-US" altLang="zh-CN" sz="2000" dirty="0">
                <a:solidFill>
                  <a:srgbClr val="FF0000"/>
                </a:solidFill>
              </a:rPr>
              <a:t>vertices</a:t>
            </a:r>
            <a:r>
              <a:rPr lang="en-US" altLang="zh-CN" sz="2000" dirty="0"/>
              <a:t> V , |V| = n, and</a:t>
            </a:r>
          </a:p>
          <a:p>
            <a:pPr lvl="1" eaLnBrk="1" hangingPunct="1"/>
            <a:r>
              <a:rPr lang="en-US" altLang="zh-CN" sz="2000" dirty="0"/>
              <a:t>a set of </a:t>
            </a:r>
            <a:r>
              <a:rPr lang="en-US" altLang="zh-CN" sz="2000" dirty="0">
                <a:solidFill>
                  <a:srgbClr val="FF0000"/>
                </a:solidFill>
              </a:rPr>
              <a:t>edges</a:t>
            </a:r>
            <a:r>
              <a:rPr lang="en-US" altLang="zh-CN" sz="2000" dirty="0"/>
              <a:t> E, |E| = m</a:t>
            </a:r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Definition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43154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400" dirty="0"/>
              <a:t>For </a:t>
            </a:r>
            <a:r>
              <a:rPr lang="en-US" altLang="zh-CN" sz="2400" dirty="0">
                <a:solidFill>
                  <a:srgbClr val="FF0000"/>
                </a:solidFill>
              </a:rPr>
              <a:t>directed graph</a:t>
            </a:r>
            <a:r>
              <a:rPr lang="en-US" altLang="zh-CN" sz="2400" dirty="0"/>
              <a:t>, we distinguish between edge (u, v) and edge (v, u)</a:t>
            </a:r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Directed Graph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"/>
          <a:stretch/>
        </p:blipFill>
        <p:spPr>
          <a:xfrm>
            <a:off x="2195737" y="1556793"/>
            <a:ext cx="4392488" cy="252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0118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400" dirty="0"/>
              <a:t>For </a:t>
            </a:r>
            <a:r>
              <a:rPr lang="en-US" altLang="zh-CN" sz="2400" dirty="0">
                <a:solidFill>
                  <a:srgbClr val="FF0000"/>
                </a:solidFill>
              </a:rPr>
              <a:t>directed graph</a:t>
            </a:r>
            <a:r>
              <a:rPr lang="en-US" altLang="zh-CN" sz="2400" dirty="0"/>
              <a:t>, we distinguish between edge (u, v) and edge (v, u)</a:t>
            </a:r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eaLnBrk="1" hangingPunct="1"/>
            <a:r>
              <a:rPr lang="en-US" altLang="zh-CN" sz="2400" dirty="0">
                <a:solidFill>
                  <a:srgbClr val="FF0000"/>
                </a:solidFill>
              </a:rPr>
              <a:t>out-degree</a:t>
            </a:r>
            <a:r>
              <a:rPr lang="en-US" altLang="zh-CN" sz="2400" dirty="0"/>
              <a:t> of a vertex is the number of edges </a:t>
            </a:r>
            <a:r>
              <a:rPr lang="en-US" altLang="zh-CN" sz="2400" dirty="0">
                <a:solidFill>
                  <a:srgbClr val="0070C0"/>
                </a:solidFill>
              </a:rPr>
              <a:t>leaving</a:t>
            </a:r>
            <a:r>
              <a:rPr lang="en-US" altLang="zh-CN" sz="2400" dirty="0"/>
              <a:t> it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Directed Graph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"/>
          <a:stretch/>
        </p:blipFill>
        <p:spPr>
          <a:xfrm>
            <a:off x="2195737" y="1556793"/>
            <a:ext cx="4392488" cy="252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7266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400" dirty="0"/>
              <a:t>For </a:t>
            </a:r>
            <a:r>
              <a:rPr lang="en-US" altLang="zh-CN" sz="2400" dirty="0">
                <a:solidFill>
                  <a:srgbClr val="FF0000"/>
                </a:solidFill>
              </a:rPr>
              <a:t>directed graph</a:t>
            </a:r>
            <a:r>
              <a:rPr lang="en-US" altLang="zh-CN" sz="2400" dirty="0"/>
              <a:t>, we distinguish between edge (u, v) and edge (v, u)</a:t>
            </a:r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eaLnBrk="1" hangingPunct="1"/>
            <a:r>
              <a:rPr lang="en-US" altLang="zh-CN" sz="2400" dirty="0">
                <a:solidFill>
                  <a:srgbClr val="FF0000"/>
                </a:solidFill>
              </a:rPr>
              <a:t>out-degree</a:t>
            </a:r>
            <a:r>
              <a:rPr lang="en-US" altLang="zh-CN" sz="2400" dirty="0"/>
              <a:t> of a vertex is the number of edges </a:t>
            </a:r>
            <a:r>
              <a:rPr lang="en-US" altLang="zh-CN" sz="2400" dirty="0">
                <a:solidFill>
                  <a:srgbClr val="0070C0"/>
                </a:solidFill>
              </a:rPr>
              <a:t>leaving</a:t>
            </a:r>
            <a:r>
              <a:rPr lang="en-US" altLang="zh-CN" sz="2400" dirty="0"/>
              <a:t> it</a:t>
            </a:r>
          </a:p>
          <a:p>
            <a:pPr eaLnBrk="1" hangingPunct="1"/>
            <a:r>
              <a:rPr lang="en-US" altLang="zh-CN" sz="2400" dirty="0">
                <a:solidFill>
                  <a:srgbClr val="FF0000"/>
                </a:solidFill>
              </a:rPr>
              <a:t>in-degree</a:t>
            </a:r>
            <a:r>
              <a:rPr lang="en-US" altLang="zh-CN" sz="2400" dirty="0"/>
              <a:t> of a vertex is the number of edges </a:t>
            </a:r>
            <a:r>
              <a:rPr lang="en-US" altLang="zh-CN" sz="2400" dirty="0">
                <a:solidFill>
                  <a:srgbClr val="0070C0"/>
                </a:solidFill>
              </a:rPr>
              <a:t>entering</a:t>
            </a:r>
            <a:r>
              <a:rPr lang="en-US" altLang="zh-CN" sz="2400" dirty="0"/>
              <a:t> it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Directed Graph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"/>
          <a:stretch/>
        </p:blipFill>
        <p:spPr>
          <a:xfrm>
            <a:off x="2195737" y="1556793"/>
            <a:ext cx="4392488" cy="252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9886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400" dirty="0"/>
              <a:t>For </a:t>
            </a:r>
            <a:r>
              <a:rPr lang="en-US" altLang="zh-CN" sz="2400" dirty="0">
                <a:solidFill>
                  <a:srgbClr val="FF0000"/>
                </a:solidFill>
              </a:rPr>
              <a:t>directed graph</a:t>
            </a:r>
            <a:r>
              <a:rPr lang="en-US" altLang="zh-CN" sz="2400" dirty="0"/>
              <a:t>, we distinguish between edge (u, v) and edge (v, u)</a:t>
            </a:r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eaLnBrk="1" hangingPunct="1"/>
            <a:r>
              <a:rPr lang="en-US" altLang="zh-CN" sz="2400" dirty="0">
                <a:solidFill>
                  <a:srgbClr val="FF0000"/>
                </a:solidFill>
              </a:rPr>
              <a:t>out-degree</a:t>
            </a:r>
            <a:r>
              <a:rPr lang="en-US" altLang="zh-CN" sz="2400" dirty="0"/>
              <a:t> of a vertex is the number of edges </a:t>
            </a:r>
            <a:r>
              <a:rPr lang="en-US" altLang="zh-CN" sz="2400" dirty="0">
                <a:solidFill>
                  <a:srgbClr val="0070C0"/>
                </a:solidFill>
              </a:rPr>
              <a:t>leaving</a:t>
            </a:r>
            <a:r>
              <a:rPr lang="en-US" altLang="zh-CN" sz="2400" dirty="0"/>
              <a:t> it</a:t>
            </a:r>
          </a:p>
          <a:p>
            <a:pPr eaLnBrk="1" hangingPunct="1"/>
            <a:r>
              <a:rPr lang="en-US" altLang="zh-CN" sz="2400" dirty="0">
                <a:solidFill>
                  <a:srgbClr val="FF0000"/>
                </a:solidFill>
              </a:rPr>
              <a:t>in-degree</a:t>
            </a:r>
            <a:r>
              <a:rPr lang="en-US" altLang="zh-CN" sz="2400" dirty="0"/>
              <a:t> of a vertex is the number of edges </a:t>
            </a:r>
            <a:r>
              <a:rPr lang="en-US" altLang="zh-CN" sz="2400" dirty="0">
                <a:solidFill>
                  <a:srgbClr val="0070C0"/>
                </a:solidFill>
              </a:rPr>
              <a:t>entering</a:t>
            </a:r>
            <a:r>
              <a:rPr lang="en-US" altLang="zh-CN" sz="2400" dirty="0"/>
              <a:t> it</a:t>
            </a:r>
          </a:p>
          <a:p>
            <a:pPr eaLnBrk="1" hangingPunct="1"/>
            <a:r>
              <a:rPr lang="en-US" altLang="zh-CN" sz="2400" dirty="0"/>
              <a:t>Each edge (u, v) contributes one to the out-degree of u and contributes one to the in-degree of v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Directed Graph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"/>
          <a:stretch/>
        </p:blipFill>
        <p:spPr>
          <a:xfrm>
            <a:off x="2195737" y="1556793"/>
            <a:ext cx="4392488" cy="252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8477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For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directed graph</a:t>
                </a:r>
                <a:r>
                  <a:rPr lang="en-US" altLang="zh-CN" sz="2400" dirty="0"/>
                  <a:t>, we distinguish between edge (u, v) and edge (v, u)</a:t>
                </a:r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  <a:p>
                <a:pPr eaLnBrk="1" hangingPunct="1"/>
                <a:r>
                  <a:rPr lang="en-US" altLang="zh-CN" sz="2400" dirty="0">
                    <a:solidFill>
                      <a:srgbClr val="FF0000"/>
                    </a:solidFill>
                  </a:rPr>
                  <a:t>out-degree</a:t>
                </a:r>
                <a:r>
                  <a:rPr lang="en-US" altLang="zh-CN" sz="2400" dirty="0"/>
                  <a:t> of a vertex is the number of edges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leaving</a:t>
                </a:r>
                <a:r>
                  <a:rPr lang="en-US" altLang="zh-CN" sz="2400" dirty="0"/>
                  <a:t> it</a:t>
                </a:r>
              </a:p>
              <a:p>
                <a:pPr eaLnBrk="1" hangingPunct="1"/>
                <a:r>
                  <a:rPr lang="en-US" altLang="zh-CN" sz="2400" dirty="0">
                    <a:solidFill>
                      <a:srgbClr val="FF0000"/>
                    </a:solidFill>
                  </a:rPr>
                  <a:t>in-degree</a:t>
                </a:r>
                <a:r>
                  <a:rPr lang="en-US" altLang="zh-CN" sz="2400" dirty="0"/>
                  <a:t> of a vertex is the number of edges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entering</a:t>
                </a:r>
                <a:r>
                  <a:rPr lang="en-US" altLang="zh-CN" sz="2400" dirty="0"/>
                  <a:t> it</a:t>
                </a:r>
              </a:p>
              <a:p>
                <a:pPr eaLnBrk="1" hangingPunct="1"/>
                <a:r>
                  <a:rPr lang="en-US" altLang="zh-CN" sz="2400" dirty="0"/>
                  <a:t>Each edge (u, v) contributes one to the out-degree of u and contributes one to the in-degree of v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𝑑𝑒𝑔𝑟𝑒𝑒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𝑑𝑒𝑔𝑟𝑒𝑒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750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Directed Graph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"/>
          <a:stretch/>
        </p:blipFill>
        <p:spPr>
          <a:xfrm>
            <a:off x="2195737" y="1556793"/>
            <a:ext cx="4392488" cy="252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7840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Directed graphs are often used to represent </a:t>
            </a:r>
            <a:r>
              <a:rPr lang="en-US" altLang="zh-CN" sz="2800" dirty="0">
                <a:solidFill>
                  <a:srgbClr val="FF0000"/>
                </a:solidFill>
              </a:rPr>
              <a:t>order-dependent </a:t>
            </a:r>
            <a:r>
              <a:rPr lang="en-US" altLang="zh-CN" sz="2800" dirty="0"/>
              <a:t>tasks</a:t>
            </a:r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Usage of Directed Graph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0422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Directed graphs are often used to represent </a:t>
            </a:r>
            <a:r>
              <a:rPr lang="en-US" altLang="zh-CN" sz="2800" dirty="0">
                <a:solidFill>
                  <a:srgbClr val="FF0000"/>
                </a:solidFill>
              </a:rPr>
              <a:t>order-dependent </a:t>
            </a:r>
            <a:r>
              <a:rPr lang="en-US" altLang="zh-CN" sz="2800" dirty="0"/>
              <a:t>tasks</a:t>
            </a:r>
          </a:p>
          <a:p>
            <a:pPr lvl="1" eaLnBrk="1" hangingPunct="1"/>
            <a:r>
              <a:rPr lang="en-US" altLang="zh-CN" sz="2400" dirty="0"/>
              <a:t>That is, we cannot start a task before another task finishes</a:t>
            </a:r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Usage of Directed Graph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47037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Directed graphs are often used to represent </a:t>
            </a:r>
            <a:r>
              <a:rPr lang="en-US" altLang="zh-CN" sz="2800" dirty="0">
                <a:solidFill>
                  <a:srgbClr val="FF0000"/>
                </a:solidFill>
              </a:rPr>
              <a:t>order-dependent </a:t>
            </a:r>
            <a:r>
              <a:rPr lang="en-US" altLang="zh-CN" sz="2800" dirty="0"/>
              <a:t>tasks</a:t>
            </a:r>
          </a:p>
          <a:p>
            <a:pPr lvl="1" eaLnBrk="1" hangingPunct="1"/>
            <a:r>
              <a:rPr lang="en-US" altLang="zh-CN" sz="2400" dirty="0"/>
              <a:t>That is, we cannot start a task before another task finishes</a:t>
            </a:r>
          </a:p>
          <a:p>
            <a:pPr eaLnBrk="1" hangingPunct="1"/>
            <a:r>
              <a:rPr lang="en-US" altLang="zh-CN" sz="2800" dirty="0"/>
              <a:t>An edge (u, v) means task v cannot start until task u is finished</a:t>
            </a:r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Usage of Directed Graph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429000"/>
            <a:ext cx="3886742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8213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Directed graphs are often used to represent </a:t>
            </a:r>
            <a:r>
              <a:rPr lang="en-US" altLang="zh-CN" sz="2800" dirty="0">
                <a:solidFill>
                  <a:srgbClr val="FF0000"/>
                </a:solidFill>
              </a:rPr>
              <a:t>order-dependent </a:t>
            </a:r>
            <a:r>
              <a:rPr lang="en-US" altLang="zh-CN" sz="2800" dirty="0"/>
              <a:t>tasks</a:t>
            </a:r>
          </a:p>
          <a:p>
            <a:pPr lvl="1" eaLnBrk="1" hangingPunct="1"/>
            <a:r>
              <a:rPr lang="en-US" altLang="zh-CN" sz="2400" dirty="0"/>
              <a:t>That is, we cannot start a task before another task finishes</a:t>
            </a:r>
          </a:p>
          <a:p>
            <a:pPr eaLnBrk="1" hangingPunct="1"/>
            <a:r>
              <a:rPr lang="en-US" altLang="zh-CN" sz="2800" dirty="0"/>
              <a:t>An edge (u, v) means task v cannot start until task u is finished</a:t>
            </a:r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eaLnBrk="1" hangingPunct="1"/>
            <a:r>
              <a:rPr lang="en-US" altLang="zh-CN" sz="2800" dirty="0"/>
              <a:t>Clearly, for the system needs to hang, the graph must be </a:t>
            </a:r>
            <a:r>
              <a:rPr lang="en-US" altLang="zh-CN" sz="2800" dirty="0">
                <a:solidFill>
                  <a:srgbClr val="FF0000"/>
                </a:solidFill>
              </a:rPr>
              <a:t>acyclic</a:t>
            </a:r>
          </a:p>
          <a:p>
            <a:pPr lvl="1" eaLnBrk="1" hangingPunct="1"/>
            <a:r>
              <a:rPr lang="en-US" altLang="zh-CN" sz="2400" dirty="0"/>
              <a:t>It must be a </a:t>
            </a:r>
            <a:r>
              <a:rPr lang="en-US" altLang="zh-CN" sz="2400" dirty="0">
                <a:solidFill>
                  <a:srgbClr val="FF0000"/>
                </a:solidFill>
              </a:rPr>
              <a:t>directed acyclic graph (or DAG)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Usage of Directed Graph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429000"/>
            <a:ext cx="3886742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3199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An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99592" y="2348880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998372" y="2799066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5652120" y="1897631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5148"/>
            <a:ext cx="8291264" cy="417409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12113" y="1313145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73224" y="2116773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43612" y="2450883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131840" y="2450883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3175938" y="3365283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652120" y="1472239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4468215" y="1415148"/>
            <a:ext cx="463825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369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A </a:t>
            </a:r>
            <a:r>
              <a:rPr lang="en-US" altLang="zh-CN" sz="2400" dirty="0">
                <a:solidFill>
                  <a:srgbClr val="FF0000"/>
                </a:solidFill>
              </a:rPr>
              <a:t>graph</a:t>
            </a:r>
            <a:r>
              <a:rPr lang="en-US" altLang="zh-CN" sz="2400" dirty="0"/>
              <a:t> G = (V, E) consists of</a:t>
            </a:r>
          </a:p>
          <a:p>
            <a:pPr lvl="1" eaLnBrk="1" hangingPunct="1"/>
            <a:r>
              <a:rPr lang="en-US" altLang="zh-CN" sz="2000" dirty="0"/>
              <a:t>a set of </a:t>
            </a:r>
            <a:r>
              <a:rPr lang="en-US" altLang="zh-CN" sz="2000" dirty="0">
                <a:solidFill>
                  <a:srgbClr val="FF0000"/>
                </a:solidFill>
              </a:rPr>
              <a:t>vertices</a:t>
            </a:r>
            <a:r>
              <a:rPr lang="en-US" altLang="zh-CN" sz="2000" dirty="0"/>
              <a:t> V , |V| = n, and</a:t>
            </a:r>
          </a:p>
          <a:p>
            <a:pPr lvl="1" eaLnBrk="1" hangingPunct="1"/>
            <a:r>
              <a:rPr lang="en-US" altLang="zh-CN" sz="2000" dirty="0"/>
              <a:t>a set of </a:t>
            </a:r>
            <a:r>
              <a:rPr lang="en-US" altLang="zh-CN" sz="2000" dirty="0">
                <a:solidFill>
                  <a:srgbClr val="FF0000"/>
                </a:solidFill>
              </a:rPr>
              <a:t>edges</a:t>
            </a:r>
            <a:r>
              <a:rPr lang="en-US" altLang="zh-CN" sz="2000" dirty="0"/>
              <a:t> E, |E| = m</a:t>
            </a:r>
          </a:p>
          <a:p>
            <a:pPr eaLnBrk="1" hangingPunct="1"/>
            <a:r>
              <a:rPr lang="en-US" altLang="zh-CN" sz="2400" dirty="0"/>
              <a:t>Each edge is a pair of (u, v), where u, v belongs to V</a:t>
            </a:r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Definition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446966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Topological sort </a:t>
            </a:r>
            <a:r>
              <a:rPr lang="en-US" altLang="zh-CN" sz="2400" dirty="0"/>
              <a:t>is an algorithm for a directed acyclic graph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74260215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Topological sort </a:t>
            </a:r>
            <a:r>
              <a:rPr lang="en-US" altLang="zh-CN" sz="2400" dirty="0"/>
              <a:t>is an algorithm for a directed acyclic graph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Linearly order the vertices </a:t>
            </a:r>
            <a:r>
              <a:rPr lang="en-US" altLang="zh-CN" sz="2400" dirty="0"/>
              <a:t>so that for each edge (u, v) in the DAG, u appears before v in the linear ordering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97595956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Topological sort </a:t>
            </a:r>
            <a:r>
              <a:rPr lang="en-US" altLang="zh-CN" sz="2400" dirty="0"/>
              <a:t>is an algorithm for a directed acyclic graph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Linearly order the vertices </a:t>
            </a:r>
            <a:r>
              <a:rPr lang="en-US" altLang="zh-CN" sz="2400" dirty="0"/>
              <a:t>so that for each edge (u, v) in the DAG, u appears before v in the linear ordering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420888"/>
            <a:ext cx="3672408" cy="226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0854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Topological sort </a:t>
            </a:r>
            <a:r>
              <a:rPr lang="en-US" altLang="zh-CN" sz="2400" dirty="0"/>
              <a:t>is an algorithm for a directed acyclic graph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Linearly order the vertices </a:t>
            </a:r>
            <a:r>
              <a:rPr lang="en-US" altLang="zh-CN" sz="2400" dirty="0"/>
              <a:t>so that for each edge (u, v) in the DAG, u appears before v in the linear ordering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>
              <a:spcBef>
                <a:spcPts val="0"/>
              </a:spcBef>
            </a:pPr>
            <a:r>
              <a:rPr lang="en-US" altLang="zh-CN" sz="2400" dirty="0"/>
              <a:t>It may not be unique as there are many "equal" elements!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420888"/>
            <a:ext cx="3672408" cy="226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6547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Topological sort </a:t>
            </a:r>
            <a:r>
              <a:rPr lang="en-US" altLang="zh-CN" sz="2400" dirty="0"/>
              <a:t>is an algorithm for a directed acyclic graph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Linearly order the vertices </a:t>
            </a:r>
            <a:r>
              <a:rPr lang="en-US" altLang="zh-CN" sz="2400" dirty="0"/>
              <a:t>so that for each edge (u, v) in the DAG, u appears before v in the linear ordering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>
              <a:spcBef>
                <a:spcPts val="0"/>
              </a:spcBef>
            </a:pPr>
            <a:r>
              <a:rPr lang="en-US" altLang="zh-CN" sz="2400" dirty="0"/>
              <a:t>It may not be unique as there are many "equal" elements!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For the example, there are several topological orderings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0, 6, 1, 4, 3, 2, 5, 7, 8, 9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0, 4, 1, 6, 2, 5, 3, 7, 8, 9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…</a:t>
            </a:r>
            <a:endParaRPr lang="zh-CN" altLang="en-US" sz="2000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420888"/>
            <a:ext cx="3672408" cy="226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1289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54501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Observations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Starting vertex must have zero in-degree</a:t>
            </a:r>
          </a:p>
          <a:p>
            <a:pPr lvl="1">
              <a:spcBef>
                <a:spcPts val="0"/>
              </a:spcBef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70348375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54501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Observations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Starting vertex must have zero in-degree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If such a vertex doesn’t exist, the graph would not be acyclic</a:t>
            </a:r>
          </a:p>
          <a:p>
            <a:pPr lvl="1">
              <a:spcBef>
                <a:spcPts val="0"/>
              </a:spcBef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57848709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54501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Observations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Starting vertex must have zero in-degree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If such a vertex doesn’t exist, the graph would not be acyclic</a:t>
            </a:r>
          </a:p>
          <a:p>
            <a:pPr lvl="1">
              <a:spcBef>
                <a:spcPts val="0"/>
              </a:spcBef>
            </a:pPr>
            <a:endParaRPr lang="en-US" altLang="zh-CN" sz="2000" dirty="0"/>
          </a:p>
          <a:p>
            <a:pPr>
              <a:spcBef>
                <a:spcPts val="0"/>
              </a:spcBef>
            </a:pPr>
            <a:r>
              <a:rPr lang="en-US" altLang="zh-CN" sz="2400" dirty="0"/>
              <a:t>Main idea of the algorithm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A vertex with zero in-degree is a task that can start right away. So we can output it first in the linear order</a:t>
            </a:r>
          </a:p>
        </p:txBody>
      </p:sp>
    </p:spTree>
    <p:extLst>
      <p:ext uri="{BB962C8B-B14F-4D97-AF65-F5344CB8AC3E}">
        <p14:creationId xmlns:p14="http://schemas.microsoft.com/office/powerpoint/2010/main" val="161298383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54501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Observations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Starting vertex must have zero in-degree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If such a vertex doesn’t exist, the graph would not be acyclic</a:t>
            </a:r>
          </a:p>
          <a:p>
            <a:pPr lvl="1">
              <a:spcBef>
                <a:spcPts val="0"/>
              </a:spcBef>
            </a:pPr>
            <a:endParaRPr lang="en-US" altLang="zh-CN" sz="2000" dirty="0"/>
          </a:p>
          <a:p>
            <a:pPr>
              <a:spcBef>
                <a:spcPts val="0"/>
              </a:spcBef>
            </a:pPr>
            <a:r>
              <a:rPr lang="en-US" altLang="zh-CN" sz="2400" dirty="0"/>
              <a:t>Main idea of the algorithm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A vertex with zero in-degree is a task that can start right away. So we can output it first in the linear order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If a vertex u is output, then all the edges (u, v) are no longer useful, since tasks v do not need to wait for u anymore </a:t>
            </a:r>
            <a:br>
              <a:rPr lang="en-US" altLang="zh-CN" sz="2000" dirty="0"/>
            </a:b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78129856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54501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Observations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Starting vertex must have zero in-degree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If such a vertex doesn’t exist, the graph would not be acyclic</a:t>
            </a:r>
          </a:p>
          <a:p>
            <a:pPr lvl="1">
              <a:spcBef>
                <a:spcPts val="0"/>
              </a:spcBef>
            </a:pPr>
            <a:endParaRPr lang="en-US" altLang="zh-CN" sz="2000" dirty="0"/>
          </a:p>
          <a:p>
            <a:pPr>
              <a:spcBef>
                <a:spcPts val="0"/>
              </a:spcBef>
            </a:pPr>
            <a:r>
              <a:rPr lang="en-US" altLang="zh-CN" sz="2400" dirty="0"/>
              <a:t>Main idea of the algorithm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A vertex with zero in-degree is a task that can start right away. So we can output it first in the linear order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If a vertex u is output, then all the edges (u, v) are no longer useful, since tasks v do not need to wait for u anymore </a:t>
            </a:r>
            <a:br>
              <a:rPr lang="en-US" altLang="zh-CN" sz="2000" dirty="0"/>
            </a:br>
            <a:r>
              <a:rPr lang="en-US" altLang="zh-CN" sz="2000" dirty="0"/>
              <a:t>— remove all the edges (u, v) (u’s outgoing edges)</a:t>
            </a:r>
          </a:p>
        </p:txBody>
      </p:sp>
    </p:spTree>
    <p:extLst>
      <p:ext uri="{BB962C8B-B14F-4D97-AF65-F5344CB8AC3E}">
        <p14:creationId xmlns:p14="http://schemas.microsoft.com/office/powerpoint/2010/main" val="151665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A </a:t>
            </a:r>
            <a:r>
              <a:rPr lang="en-US" altLang="zh-CN" sz="2400" dirty="0">
                <a:solidFill>
                  <a:srgbClr val="FF0000"/>
                </a:solidFill>
              </a:rPr>
              <a:t>graph</a:t>
            </a:r>
            <a:r>
              <a:rPr lang="en-US" altLang="zh-CN" sz="2400" dirty="0"/>
              <a:t> G = (V, E) consists of</a:t>
            </a:r>
          </a:p>
          <a:p>
            <a:pPr lvl="1" eaLnBrk="1" hangingPunct="1"/>
            <a:r>
              <a:rPr lang="en-US" altLang="zh-CN" sz="2000" dirty="0"/>
              <a:t>a set of </a:t>
            </a:r>
            <a:r>
              <a:rPr lang="en-US" altLang="zh-CN" sz="2000" dirty="0">
                <a:solidFill>
                  <a:srgbClr val="FF0000"/>
                </a:solidFill>
              </a:rPr>
              <a:t>vertices</a:t>
            </a:r>
            <a:r>
              <a:rPr lang="en-US" altLang="zh-CN" sz="2000" dirty="0"/>
              <a:t> V , |V| = n, and</a:t>
            </a:r>
          </a:p>
          <a:p>
            <a:pPr lvl="1" eaLnBrk="1" hangingPunct="1"/>
            <a:r>
              <a:rPr lang="en-US" altLang="zh-CN" sz="2000" dirty="0"/>
              <a:t>a set of </a:t>
            </a:r>
            <a:r>
              <a:rPr lang="en-US" altLang="zh-CN" sz="2000" dirty="0">
                <a:solidFill>
                  <a:srgbClr val="FF0000"/>
                </a:solidFill>
              </a:rPr>
              <a:t>edges</a:t>
            </a:r>
            <a:r>
              <a:rPr lang="en-US" altLang="zh-CN" sz="2000" dirty="0"/>
              <a:t> E, |E| = m</a:t>
            </a:r>
          </a:p>
          <a:p>
            <a:pPr eaLnBrk="1" hangingPunct="1"/>
            <a:r>
              <a:rPr lang="en-US" altLang="zh-CN" sz="2400" dirty="0"/>
              <a:t>Each edge is a pair of (u, v), where u, v belongs to V</a:t>
            </a:r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Definition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07" y="2636912"/>
            <a:ext cx="4915586" cy="306747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1907704" y="4869160"/>
            <a:ext cx="5832648" cy="11521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17765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54501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Observations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Starting vertex must have zero in-degree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If such a vertex doesn’t exist, the graph would not be acyclic</a:t>
            </a:r>
          </a:p>
          <a:p>
            <a:pPr lvl="1">
              <a:spcBef>
                <a:spcPts val="0"/>
              </a:spcBef>
            </a:pPr>
            <a:endParaRPr lang="en-US" altLang="zh-CN" sz="2000" dirty="0"/>
          </a:p>
          <a:p>
            <a:pPr>
              <a:spcBef>
                <a:spcPts val="0"/>
              </a:spcBef>
            </a:pPr>
            <a:r>
              <a:rPr lang="en-US" altLang="zh-CN" sz="2400" dirty="0"/>
              <a:t>Main idea of the algorithm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A vertex with zero in-degree is a task that can start right away. So we can output it first in the linear order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If a vertex u is output, then all the edges (u, v) are no longer useful, since tasks v do not need to wait for u anymore </a:t>
            </a:r>
            <a:br>
              <a:rPr lang="en-US" altLang="zh-CN" sz="2000" dirty="0"/>
            </a:br>
            <a:r>
              <a:rPr lang="en-US" altLang="zh-CN" sz="2000" dirty="0"/>
              <a:t>— remove all the edges (u, v) (u’s outgoing edges)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With vertex u removed, the new graph is still a directed acyclic graph</a:t>
            </a:r>
            <a:br>
              <a:rPr lang="en-US" altLang="zh-CN" sz="2000" dirty="0"/>
            </a:b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21356349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54501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Observations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Starting vertex must have zero in-degree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If such a vertex doesn’t exist, the graph would not be acyclic</a:t>
            </a:r>
          </a:p>
          <a:p>
            <a:pPr lvl="1">
              <a:spcBef>
                <a:spcPts val="0"/>
              </a:spcBef>
            </a:pPr>
            <a:endParaRPr lang="en-US" altLang="zh-CN" sz="2000" dirty="0"/>
          </a:p>
          <a:p>
            <a:pPr>
              <a:spcBef>
                <a:spcPts val="0"/>
              </a:spcBef>
            </a:pPr>
            <a:r>
              <a:rPr lang="en-US" altLang="zh-CN" sz="2400" dirty="0"/>
              <a:t>Main idea of the algorithm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A vertex with zero in-degree is a task that can start right away. So we can output it first in the linear order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If a vertex u is output, then all the edges (u, v) are no longer useful, since tasks v do not need to wait for u anymore </a:t>
            </a:r>
            <a:br>
              <a:rPr lang="en-US" altLang="zh-CN" sz="2000" dirty="0"/>
            </a:br>
            <a:r>
              <a:rPr lang="en-US" altLang="zh-CN" sz="2000" dirty="0"/>
              <a:t>— remove all the edges (u, v) (u’s outgoing edges)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With vertex u removed, the new graph is still a directed acyclic graph</a:t>
            </a:r>
            <a:br>
              <a:rPr lang="en-US" altLang="zh-CN" sz="2000" dirty="0"/>
            </a:br>
            <a:r>
              <a:rPr lang="en-US" altLang="zh-CN" sz="2000" dirty="0"/>
              <a:t>— repeat steps 1-2 until no vertex is left</a:t>
            </a:r>
          </a:p>
          <a:p>
            <a:pPr lvl="1">
              <a:spcBef>
                <a:spcPts val="0"/>
              </a:spcBef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3574827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81020"/>
            <a:ext cx="8003232" cy="5676980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63573"/>
            <a:ext cx="2170583" cy="29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8378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7504" y="1052736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063225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7524328" y="41704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6296518" y="301832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6298114" y="517856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5220072" y="381041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4139952" y="2357628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3415592" y="39670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2339752" y="2514268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7" name="椭圆 86"/>
          <p:cNvSpPr/>
          <p:nvPr/>
        </p:nvSpPr>
        <p:spPr bwMode="auto">
          <a:xfrm>
            <a:off x="2340144" y="4602270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8" name="椭圆 87"/>
          <p:cNvSpPr/>
          <p:nvPr/>
        </p:nvSpPr>
        <p:spPr bwMode="auto">
          <a:xfrm>
            <a:off x="2915816" y="6021288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9" name="椭圆 88"/>
          <p:cNvSpPr/>
          <p:nvPr/>
        </p:nvSpPr>
        <p:spPr bwMode="auto">
          <a:xfrm>
            <a:off x="786992" y="4434333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6" name="直接箭头连接符 5"/>
          <p:cNvCxnSpPr>
            <a:stCxn id="89" idx="7"/>
            <a:endCxn id="86" idx="3"/>
          </p:cNvCxnSpPr>
          <p:nvPr/>
        </p:nvCxnSpPr>
        <p:spPr bwMode="auto">
          <a:xfrm flipV="1">
            <a:off x="1278693" y="3005969"/>
            <a:ext cx="1145422" cy="151272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接箭头连接符 7"/>
          <p:cNvCxnSpPr>
            <a:stCxn id="89" idx="6"/>
            <a:endCxn id="87" idx="2"/>
          </p:cNvCxnSpPr>
          <p:nvPr/>
        </p:nvCxnSpPr>
        <p:spPr bwMode="auto">
          <a:xfrm>
            <a:off x="1363056" y="4722365"/>
            <a:ext cx="977088" cy="16793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接箭头连接符 9"/>
          <p:cNvCxnSpPr>
            <a:stCxn id="89" idx="5"/>
            <a:endCxn id="88" idx="1"/>
          </p:cNvCxnSpPr>
          <p:nvPr/>
        </p:nvCxnSpPr>
        <p:spPr bwMode="auto">
          <a:xfrm>
            <a:off x="1278693" y="4926034"/>
            <a:ext cx="1721486" cy="117961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接箭头连接符 11"/>
          <p:cNvCxnSpPr>
            <a:stCxn id="87" idx="7"/>
            <a:endCxn id="85" idx="2"/>
          </p:cNvCxnSpPr>
          <p:nvPr/>
        </p:nvCxnSpPr>
        <p:spPr bwMode="auto">
          <a:xfrm flipV="1">
            <a:off x="2831845" y="4255084"/>
            <a:ext cx="583747" cy="43154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直接箭头连接符 14"/>
          <p:cNvCxnSpPr>
            <a:stCxn id="86" idx="6"/>
            <a:endCxn id="84" idx="2"/>
          </p:cNvCxnSpPr>
          <p:nvPr/>
        </p:nvCxnSpPr>
        <p:spPr bwMode="auto">
          <a:xfrm flipV="1">
            <a:off x="2915816" y="2645660"/>
            <a:ext cx="1224136" cy="15664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直接箭头连接符 16"/>
          <p:cNvCxnSpPr>
            <a:stCxn id="86" idx="5"/>
            <a:endCxn id="85" idx="1"/>
          </p:cNvCxnSpPr>
          <p:nvPr/>
        </p:nvCxnSpPr>
        <p:spPr bwMode="auto">
          <a:xfrm>
            <a:off x="2831453" y="3005969"/>
            <a:ext cx="668502" cy="104544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直接箭头连接符 27"/>
          <p:cNvCxnSpPr>
            <a:stCxn id="85" idx="6"/>
            <a:endCxn id="83" idx="2"/>
          </p:cNvCxnSpPr>
          <p:nvPr/>
        </p:nvCxnSpPr>
        <p:spPr bwMode="auto">
          <a:xfrm flipV="1">
            <a:off x="3991656" y="4098444"/>
            <a:ext cx="1228416" cy="15664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直接箭头连接符 90"/>
          <p:cNvCxnSpPr>
            <a:stCxn id="84" idx="6"/>
            <a:endCxn id="68" idx="1"/>
          </p:cNvCxnSpPr>
          <p:nvPr/>
        </p:nvCxnSpPr>
        <p:spPr bwMode="auto">
          <a:xfrm>
            <a:off x="4716016" y="2645660"/>
            <a:ext cx="1664865" cy="45702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直接箭头连接符 93"/>
          <p:cNvCxnSpPr>
            <a:stCxn id="68" idx="5"/>
            <a:endCxn id="3" idx="1"/>
          </p:cNvCxnSpPr>
          <p:nvPr/>
        </p:nvCxnSpPr>
        <p:spPr bwMode="auto">
          <a:xfrm>
            <a:off x="6788219" y="3510025"/>
            <a:ext cx="820472" cy="7447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直接箭头连接符 95"/>
          <p:cNvCxnSpPr>
            <a:stCxn id="83" idx="7"/>
            <a:endCxn id="68" idx="3"/>
          </p:cNvCxnSpPr>
          <p:nvPr/>
        </p:nvCxnSpPr>
        <p:spPr bwMode="auto">
          <a:xfrm flipV="1">
            <a:off x="5711773" y="3510025"/>
            <a:ext cx="669108" cy="38475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8" name="直接箭头连接符 97"/>
          <p:cNvCxnSpPr>
            <a:stCxn id="85" idx="5"/>
            <a:endCxn id="82" idx="1"/>
          </p:cNvCxnSpPr>
          <p:nvPr/>
        </p:nvCxnSpPr>
        <p:spPr bwMode="auto">
          <a:xfrm>
            <a:off x="3907293" y="4458753"/>
            <a:ext cx="2475184" cy="8041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0" name="直接箭头连接符 99"/>
          <p:cNvCxnSpPr>
            <a:stCxn id="88" idx="6"/>
            <a:endCxn id="82" idx="2"/>
          </p:cNvCxnSpPr>
          <p:nvPr/>
        </p:nvCxnSpPr>
        <p:spPr bwMode="auto">
          <a:xfrm flipV="1">
            <a:off x="3491880" y="5466596"/>
            <a:ext cx="2806234" cy="84272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直接箭头连接符 101"/>
          <p:cNvCxnSpPr>
            <a:stCxn id="82" idx="7"/>
            <a:endCxn id="3" idx="3"/>
          </p:cNvCxnSpPr>
          <p:nvPr/>
        </p:nvCxnSpPr>
        <p:spPr bwMode="auto">
          <a:xfrm flipV="1">
            <a:off x="6789815" y="4662153"/>
            <a:ext cx="818876" cy="6007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8237417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09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7504" y="1052736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063225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7524328" y="41704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6296518" y="301832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6298114" y="517856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5220072" y="381041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4139952" y="2357628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3415592" y="39670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2339752" y="2514268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7" name="椭圆 86"/>
          <p:cNvSpPr/>
          <p:nvPr/>
        </p:nvSpPr>
        <p:spPr bwMode="auto">
          <a:xfrm>
            <a:off x="2340144" y="4602270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8" name="椭圆 87"/>
          <p:cNvSpPr/>
          <p:nvPr/>
        </p:nvSpPr>
        <p:spPr bwMode="auto">
          <a:xfrm>
            <a:off x="2915816" y="6021288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9" name="椭圆 88"/>
          <p:cNvSpPr/>
          <p:nvPr/>
        </p:nvSpPr>
        <p:spPr bwMode="auto">
          <a:xfrm>
            <a:off x="786992" y="4434333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6" name="直接箭头连接符 5"/>
          <p:cNvCxnSpPr>
            <a:stCxn id="89" idx="7"/>
            <a:endCxn id="86" idx="3"/>
          </p:cNvCxnSpPr>
          <p:nvPr/>
        </p:nvCxnSpPr>
        <p:spPr bwMode="auto">
          <a:xfrm flipV="1">
            <a:off x="1278693" y="3005969"/>
            <a:ext cx="1145422" cy="151272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接箭头连接符 7"/>
          <p:cNvCxnSpPr>
            <a:stCxn id="89" idx="6"/>
            <a:endCxn id="87" idx="2"/>
          </p:cNvCxnSpPr>
          <p:nvPr/>
        </p:nvCxnSpPr>
        <p:spPr bwMode="auto">
          <a:xfrm>
            <a:off x="1363056" y="4722365"/>
            <a:ext cx="977088" cy="16793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接箭头连接符 9"/>
          <p:cNvCxnSpPr>
            <a:stCxn id="89" idx="5"/>
            <a:endCxn id="88" idx="1"/>
          </p:cNvCxnSpPr>
          <p:nvPr/>
        </p:nvCxnSpPr>
        <p:spPr bwMode="auto">
          <a:xfrm>
            <a:off x="1278693" y="4926034"/>
            <a:ext cx="1721486" cy="117961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接箭头连接符 11"/>
          <p:cNvCxnSpPr>
            <a:stCxn id="87" idx="7"/>
            <a:endCxn id="85" idx="2"/>
          </p:cNvCxnSpPr>
          <p:nvPr/>
        </p:nvCxnSpPr>
        <p:spPr bwMode="auto">
          <a:xfrm flipV="1">
            <a:off x="2831845" y="4255084"/>
            <a:ext cx="583747" cy="43154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直接箭头连接符 14"/>
          <p:cNvCxnSpPr>
            <a:stCxn id="86" idx="6"/>
            <a:endCxn id="84" idx="2"/>
          </p:cNvCxnSpPr>
          <p:nvPr/>
        </p:nvCxnSpPr>
        <p:spPr bwMode="auto">
          <a:xfrm flipV="1">
            <a:off x="2915816" y="2645660"/>
            <a:ext cx="1224136" cy="15664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直接箭头连接符 16"/>
          <p:cNvCxnSpPr>
            <a:stCxn id="86" idx="5"/>
            <a:endCxn id="85" idx="1"/>
          </p:cNvCxnSpPr>
          <p:nvPr/>
        </p:nvCxnSpPr>
        <p:spPr bwMode="auto">
          <a:xfrm>
            <a:off x="2831453" y="3005969"/>
            <a:ext cx="668502" cy="104544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直接箭头连接符 27"/>
          <p:cNvCxnSpPr>
            <a:stCxn id="85" idx="6"/>
            <a:endCxn id="83" idx="2"/>
          </p:cNvCxnSpPr>
          <p:nvPr/>
        </p:nvCxnSpPr>
        <p:spPr bwMode="auto">
          <a:xfrm flipV="1">
            <a:off x="3991656" y="4098444"/>
            <a:ext cx="1228416" cy="15664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直接箭头连接符 90"/>
          <p:cNvCxnSpPr>
            <a:stCxn id="84" idx="6"/>
            <a:endCxn id="68" idx="1"/>
          </p:cNvCxnSpPr>
          <p:nvPr/>
        </p:nvCxnSpPr>
        <p:spPr bwMode="auto">
          <a:xfrm>
            <a:off x="4716016" y="2645660"/>
            <a:ext cx="1664865" cy="45702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直接箭头连接符 93"/>
          <p:cNvCxnSpPr>
            <a:stCxn id="68" idx="5"/>
            <a:endCxn id="3" idx="1"/>
          </p:cNvCxnSpPr>
          <p:nvPr/>
        </p:nvCxnSpPr>
        <p:spPr bwMode="auto">
          <a:xfrm>
            <a:off x="6788219" y="3510025"/>
            <a:ext cx="820472" cy="7447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直接箭头连接符 95"/>
          <p:cNvCxnSpPr>
            <a:stCxn id="83" idx="7"/>
            <a:endCxn id="68" idx="3"/>
          </p:cNvCxnSpPr>
          <p:nvPr/>
        </p:nvCxnSpPr>
        <p:spPr bwMode="auto">
          <a:xfrm flipV="1">
            <a:off x="5711773" y="3510025"/>
            <a:ext cx="669108" cy="38475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8" name="直接箭头连接符 97"/>
          <p:cNvCxnSpPr>
            <a:stCxn id="85" idx="5"/>
            <a:endCxn id="82" idx="1"/>
          </p:cNvCxnSpPr>
          <p:nvPr/>
        </p:nvCxnSpPr>
        <p:spPr bwMode="auto">
          <a:xfrm>
            <a:off x="3907293" y="4458753"/>
            <a:ext cx="2475184" cy="8041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0" name="直接箭头连接符 99"/>
          <p:cNvCxnSpPr>
            <a:stCxn id="88" idx="6"/>
            <a:endCxn id="82" idx="2"/>
          </p:cNvCxnSpPr>
          <p:nvPr/>
        </p:nvCxnSpPr>
        <p:spPr bwMode="auto">
          <a:xfrm flipV="1">
            <a:off x="3491880" y="5466596"/>
            <a:ext cx="2806234" cy="84272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直接箭头连接符 101"/>
          <p:cNvCxnSpPr>
            <a:stCxn id="82" idx="7"/>
            <a:endCxn id="3" idx="3"/>
          </p:cNvCxnSpPr>
          <p:nvPr/>
        </p:nvCxnSpPr>
        <p:spPr bwMode="auto">
          <a:xfrm flipV="1">
            <a:off x="6789815" y="4662153"/>
            <a:ext cx="818876" cy="6007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2371581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09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7504" y="1052736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063225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7524328" y="41704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6296518" y="301832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6298114" y="517856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5220072" y="381041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4139952" y="2357628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3415592" y="39670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2339752" y="2514268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7" name="椭圆 86"/>
          <p:cNvSpPr/>
          <p:nvPr/>
        </p:nvSpPr>
        <p:spPr bwMode="auto">
          <a:xfrm>
            <a:off x="2340144" y="4602270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8" name="椭圆 87"/>
          <p:cNvSpPr/>
          <p:nvPr/>
        </p:nvSpPr>
        <p:spPr bwMode="auto">
          <a:xfrm>
            <a:off x="2915816" y="6021288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9" name="椭圆 88"/>
          <p:cNvSpPr/>
          <p:nvPr/>
        </p:nvSpPr>
        <p:spPr bwMode="auto">
          <a:xfrm>
            <a:off x="786992" y="4434333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6" name="直接箭头连接符 5"/>
          <p:cNvCxnSpPr>
            <a:stCxn id="89" idx="7"/>
            <a:endCxn id="86" idx="3"/>
          </p:cNvCxnSpPr>
          <p:nvPr/>
        </p:nvCxnSpPr>
        <p:spPr bwMode="auto">
          <a:xfrm flipV="1">
            <a:off x="1278693" y="3005969"/>
            <a:ext cx="1145422" cy="151272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接箭头连接符 7"/>
          <p:cNvCxnSpPr>
            <a:stCxn id="89" idx="6"/>
            <a:endCxn id="87" idx="2"/>
          </p:cNvCxnSpPr>
          <p:nvPr/>
        </p:nvCxnSpPr>
        <p:spPr bwMode="auto">
          <a:xfrm>
            <a:off x="1363056" y="4722365"/>
            <a:ext cx="977088" cy="16793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接箭头连接符 9"/>
          <p:cNvCxnSpPr>
            <a:stCxn id="89" idx="5"/>
            <a:endCxn id="88" idx="1"/>
          </p:cNvCxnSpPr>
          <p:nvPr/>
        </p:nvCxnSpPr>
        <p:spPr bwMode="auto">
          <a:xfrm>
            <a:off x="1278693" y="4926034"/>
            <a:ext cx="1721486" cy="117961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接箭头连接符 11"/>
          <p:cNvCxnSpPr>
            <a:stCxn id="87" idx="7"/>
            <a:endCxn id="85" idx="2"/>
          </p:cNvCxnSpPr>
          <p:nvPr/>
        </p:nvCxnSpPr>
        <p:spPr bwMode="auto">
          <a:xfrm flipV="1">
            <a:off x="2831845" y="4255084"/>
            <a:ext cx="583747" cy="43154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直接箭头连接符 14"/>
          <p:cNvCxnSpPr>
            <a:stCxn id="86" idx="6"/>
            <a:endCxn id="84" idx="2"/>
          </p:cNvCxnSpPr>
          <p:nvPr/>
        </p:nvCxnSpPr>
        <p:spPr bwMode="auto">
          <a:xfrm flipV="1">
            <a:off x="2915816" y="2645660"/>
            <a:ext cx="1224136" cy="15664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直接箭头连接符 16"/>
          <p:cNvCxnSpPr>
            <a:stCxn id="86" idx="5"/>
            <a:endCxn id="85" idx="1"/>
          </p:cNvCxnSpPr>
          <p:nvPr/>
        </p:nvCxnSpPr>
        <p:spPr bwMode="auto">
          <a:xfrm>
            <a:off x="2831453" y="3005969"/>
            <a:ext cx="668502" cy="104544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直接箭头连接符 27"/>
          <p:cNvCxnSpPr>
            <a:stCxn id="85" idx="6"/>
            <a:endCxn id="83" idx="2"/>
          </p:cNvCxnSpPr>
          <p:nvPr/>
        </p:nvCxnSpPr>
        <p:spPr bwMode="auto">
          <a:xfrm flipV="1">
            <a:off x="3991656" y="4098444"/>
            <a:ext cx="1228416" cy="15664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直接箭头连接符 90"/>
          <p:cNvCxnSpPr>
            <a:stCxn id="84" idx="6"/>
            <a:endCxn id="68" idx="1"/>
          </p:cNvCxnSpPr>
          <p:nvPr/>
        </p:nvCxnSpPr>
        <p:spPr bwMode="auto">
          <a:xfrm>
            <a:off x="4716016" y="2645660"/>
            <a:ext cx="1664865" cy="45702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直接箭头连接符 93"/>
          <p:cNvCxnSpPr>
            <a:stCxn id="68" idx="5"/>
            <a:endCxn id="3" idx="1"/>
          </p:cNvCxnSpPr>
          <p:nvPr/>
        </p:nvCxnSpPr>
        <p:spPr bwMode="auto">
          <a:xfrm>
            <a:off x="6788219" y="3510025"/>
            <a:ext cx="820472" cy="7447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直接箭头连接符 95"/>
          <p:cNvCxnSpPr>
            <a:stCxn id="83" idx="7"/>
            <a:endCxn id="68" idx="3"/>
          </p:cNvCxnSpPr>
          <p:nvPr/>
        </p:nvCxnSpPr>
        <p:spPr bwMode="auto">
          <a:xfrm flipV="1">
            <a:off x="5711773" y="3510025"/>
            <a:ext cx="669108" cy="38475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8" name="直接箭头连接符 97"/>
          <p:cNvCxnSpPr>
            <a:stCxn id="85" idx="5"/>
            <a:endCxn id="82" idx="1"/>
          </p:cNvCxnSpPr>
          <p:nvPr/>
        </p:nvCxnSpPr>
        <p:spPr bwMode="auto">
          <a:xfrm>
            <a:off x="3907293" y="4458753"/>
            <a:ext cx="2475184" cy="8041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0" name="直接箭头连接符 99"/>
          <p:cNvCxnSpPr>
            <a:stCxn id="88" idx="6"/>
            <a:endCxn id="82" idx="2"/>
          </p:cNvCxnSpPr>
          <p:nvPr/>
        </p:nvCxnSpPr>
        <p:spPr bwMode="auto">
          <a:xfrm flipV="1">
            <a:off x="3491880" y="5466596"/>
            <a:ext cx="2806234" cy="84272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直接箭头连接符 101"/>
          <p:cNvCxnSpPr>
            <a:stCxn id="82" idx="7"/>
            <a:endCxn id="3" idx="3"/>
          </p:cNvCxnSpPr>
          <p:nvPr/>
        </p:nvCxnSpPr>
        <p:spPr bwMode="auto">
          <a:xfrm flipV="1">
            <a:off x="6789815" y="4662153"/>
            <a:ext cx="818876" cy="6007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圆角矩形 29"/>
          <p:cNvSpPr/>
          <p:nvPr/>
        </p:nvSpPr>
        <p:spPr bwMode="auto">
          <a:xfrm>
            <a:off x="209369" y="1417283"/>
            <a:ext cx="432000" cy="64807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58556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09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7504" y="1052736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063225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7524328" y="41704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6296518" y="301832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6298114" y="517856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5220072" y="381041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4139952" y="2357628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3415592" y="39670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2339752" y="2514268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7" name="椭圆 86"/>
          <p:cNvSpPr/>
          <p:nvPr/>
        </p:nvSpPr>
        <p:spPr bwMode="auto">
          <a:xfrm>
            <a:off x="2340144" y="4602270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8" name="椭圆 87"/>
          <p:cNvSpPr/>
          <p:nvPr/>
        </p:nvSpPr>
        <p:spPr bwMode="auto">
          <a:xfrm>
            <a:off x="2915816" y="6021288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2" name="直接箭头连接符 11"/>
          <p:cNvCxnSpPr>
            <a:stCxn id="87" idx="7"/>
            <a:endCxn id="85" idx="2"/>
          </p:cNvCxnSpPr>
          <p:nvPr/>
        </p:nvCxnSpPr>
        <p:spPr bwMode="auto">
          <a:xfrm flipV="1">
            <a:off x="2831845" y="4255084"/>
            <a:ext cx="583747" cy="43154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直接箭头连接符 14"/>
          <p:cNvCxnSpPr>
            <a:stCxn id="86" idx="6"/>
            <a:endCxn id="84" idx="2"/>
          </p:cNvCxnSpPr>
          <p:nvPr/>
        </p:nvCxnSpPr>
        <p:spPr bwMode="auto">
          <a:xfrm flipV="1">
            <a:off x="2915816" y="2645660"/>
            <a:ext cx="1224136" cy="15664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直接箭头连接符 16"/>
          <p:cNvCxnSpPr>
            <a:stCxn id="86" idx="5"/>
            <a:endCxn id="85" idx="1"/>
          </p:cNvCxnSpPr>
          <p:nvPr/>
        </p:nvCxnSpPr>
        <p:spPr bwMode="auto">
          <a:xfrm>
            <a:off x="2831453" y="3005969"/>
            <a:ext cx="668502" cy="104544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直接箭头连接符 27"/>
          <p:cNvCxnSpPr>
            <a:stCxn id="85" idx="6"/>
            <a:endCxn id="83" idx="2"/>
          </p:cNvCxnSpPr>
          <p:nvPr/>
        </p:nvCxnSpPr>
        <p:spPr bwMode="auto">
          <a:xfrm flipV="1">
            <a:off x="3991656" y="4098444"/>
            <a:ext cx="1228416" cy="15664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直接箭头连接符 90"/>
          <p:cNvCxnSpPr>
            <a:stCxn id="84" idx="6"/>
            <a:endCxn id="68" idx="1"/>
          </p:cNvCxnSpPr>
          <p:nvPr/>
        </p:nvCxnSpPr>
        <p:spPr bwMode="auto">
          <a:xfrm>
            <a:off x="4716016" y="2645660"/>
            <a:ext cx="1664865" cy="45702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直接箭头连接符 93"/>
          <p:cNvCxnSpPr>
            <a:stCxn id="68" idx="5"/>
            <a:endCxn id="3" idx="1"/>
          </p:cNvCxnSpPr>
          <p:nvPr/>
        </p:nvCxnSpPr>
        <p:spPr bwMode="auto">
          <a:xfrm>
            <a:off x="6788219" y="3510025"/>
            <a:ext cx="820472" cy="7447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直接箭头连接符 95"/>
          <p:cNvCxnSpPr>
            <a:stCxn id="83" idx="7"/>
            <a:endCxn id="68" idx="3"/>
          </p:cNvCxnSpPr>
          <p:nvPr/>
        </p:nvCxnSpPr>
        <p:spPr bwMode="auto">
          <a:xfrm flipV="1">
            <a:off x="5711773" y="3510025"/>
            <a:ext cx="669108" cy="38475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8" name="直接箭头连接符 97"/>
          <p:cNvCxnSpPr>
            <a:stCxn id="85" idx="5"/>
            <a:endCxn id="82" idx="1"/>
          </p:cNvCxnSpPr>
          <p:nvPr/>
        </p:nvCxnSpPr>
        <p:spPr bwMode="auto">
          <a:xfrm>
            <a:off x="3907293" y="4458753"/>
            <a:ext cx="2475184" cy="8041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0" name="直接箭头连接符 99"/>
          <p:cNvCxnSpPr>
            <a:stCxn id="88" idx="6"/>
            <a:endCxn id="82" idx="2"/>
          </p:cNvCxnSpPr>
          <p:nvPr/>
        </p:nvCxnSpPr>
        <p:spPr bwMode="auto">
          <a:xfrm flipV="1">
            <a:off x="3491880" y="5466596"/>
            <a:ext cx="2806234" cy="84272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直接箭头连接符 101"/>
          <p:cNvCxnSpPr>
            <a:stCxn id="82" idx="7"/>
            <a:endCxn id="3" idx="3"/>
          </p:cNvCxnSpPr>
          <p:nvPr/>
        </p:nvCxnSpPr>
        <p:spPr bwMode="auto">
          <a:xfrm flipV="1">
            <a:off x="6789815" y="4662153"/>
            <a:ext cx="818876" cy="6007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矩形 29"/>
          <p:cNvSpPr/>
          <p:nvPr/>
        </p:nvSpPr>
        <p:spPr bwMode="auto">
          <a:xfrm>
            <a:off x="4716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41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073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496590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53307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09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7504" y="1052736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063225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7524328" y="41704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6296518" y="301832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6298114" y="517856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5220072" y="381041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4139952" y="2357628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3415592" y="39670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2339752" y="2514268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7" name="椭圆 86"/>
          <p:cNvSpPr/>
          <p:nvPr/>
        </p:nvSpPr>
        <p:spPr bwMode="auto">
          <a:xfrm>
            <a:off x="2340144" y="4602270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8" name="椭圆 87"/>
          <p:cNvSpPr/>
          <p:nvPr/>
        </p:nvSpPr>
        <p:spPr bwMode="auto">
          <a:xfrm>
            <a:off x="2915816" y="6021288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2" name="直接箭头连接符 11"/>
          <p:cNvCxnSpPr>
            <a:stCxn id="87" idx="7"/>
            <a:endCxn id="85" idx="2"/>
          </p:cNvCxnSpPr>
          <p:nvPr/>
        </p:nvCxnSpPr>
        <p:spPr bwMode="auto">
          <a:xfrm flipV="1">
            <a:off x="2831845" y="4255084"/>
            <a:ext cx="583747" cy="43154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直接箭头连接符 14"/>
          <p:cNvCxnSpPr>
            <a:stCxn id="86" idx="6"/>
            <a:endCxn id="84" idx="2"/>
          </p:cNvCxnSpPr>
          <p:nvPr/>
        </p:nvCxnSpPr>
        <p:spPr bwMode="auto">
          <a:xfrm flipV="1">
            <a:off x="2915816" y="2645660"/>
            <a:ext cx="1224136" cy="15664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直接箭头连接符 16"/>
          <p:cNvCxnSpPr>
            <a:stCxn id="86" idx="5"/>
            <a:endCxn id="85" idx="1"/>
          </p:cNvCxnSpPr>
          <p:nvPr/>
        </p:nvCxnSpPr>
        <p:spPr bwMode="auto">
          <a:xfrm>
            <a:off x="2831453" y="3005969"/>
            <a:ext cx="668502" cy="104544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直接箭头连接符 27"/>
          <p:cNvCxnSpPr>
            <a:stCxn id="85" idx="6"/>
            <a:endCxn id="83" idx="2"/>
          </p:cNvCxnSpPr>
          <p:nvPr/>
        </p:nvCxnSpPr>
        <p:spPr bwMode="auto">
          <a:xfrm flipV="1">
            <a:off x="3991656" y="4098444"/>
            <a:ext cx="1228416" cy="15664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直接箭头连接符 90"/>
          <p:cNvCxnSpPr>
            <a:stCxn id="84" idx="6"/>
            <a:endCxn id="68" idx="1"/>
          </p:cNvCxnSpPr>
          <p:nvPr/>
        </p:nvCxnSpPr>
        <p:spPr bwMode="auto">
          <a:xfrm>
            <a:off x="4716016" y="2645660"/>
            <a:ext cx="1664865" cy="45702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直接箭头连接符 93"/>
          <p:cNvCxnSpPr>
            <a:stCxn id="68" idx="5"/>
            <a:endCxn id="3" idx="1"/>
          </p:cNvCxnSpPr>
          <p:nvPr/>
        </p:nvCxnSpPr>
        <p:spPr bwMode="auto">
          <a:xfrm>
            <a:off x="6788219" y="3510025"/>
            <a:ext cx="820472" cy="7447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直接箭头连接符 95"/>
          <p:cNvCxnSpPr>
            <a:stCxn id="83" idx="7"/>
            <a:endCxn id="68" idx="3"/>
          </p:cNvCxnSpPr>
          <p:nvPr/>
        </p:nvCxnSpPr>
        <p:spPr bwMode="auto">
          <a:xfrm flipV="1">
            <a:off x="5711773" y="3510025"/>
            <a:ext cx="669108" cy="38475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8" name="直接箭头连接符 97"/>
          <p:cNvCxnSpPr>
            <a:stCxn id="85" idx="5"/>
            <a:endCxn id="82" idx="1"/>
          </p:cNvCxnSpPr>
          <p:nvPr/>
        </p:nvCxnSpPr>
        <p:spPr bwMode="auto">
          <a:xfrm>
            <a:off x="3907293" y="4458753"/>
            <a:ext cx="2475184" cy="8041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0" name="直接箭头连接符 99"/>
          <p:cNvCxnSpPr>
            <a:stCxn id="88" idx="6"/>
            <a:endCxn id="82" idx="2"/>
          </p:cNvCxnSpPr>
          <p:nvPr/>
        </p:nvCxnSpPr>
        <p:spPr bwMode="auto">
          <a:xfrm flipV="1">
            <a:off x="3491880" y="5466596"/>
            <a:ext cx="2806234" cy="84272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直接箭头连接符 101"/>
          <p:cNvCxnSpPr>
            <a:stCxn id="82" idx="7"/>
            <a:endCxn id="3" idx="3"/>
          </p:cNvCxnSpPr>
          <p:nvPr/>
        </p:nvCxnSpPr>
        <p:spPr bwMode="auto">
          <a:xfrm flipV="1">
            <a:off x="6789815" y="4662153"/>
            <a:ext cx="818876" cy="6007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矩形 29"/>
          <p:cNvSpPr/>
          <p:nvPr/>
        </p:nvSpPr>
        <p:spPr bwMode="auto">
          <a:xfrm>
            <a:off x="4716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41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073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496590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641369" y="1412776"/>
            <a:ext cx="432000" cy="64807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904640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09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7504" y="1052736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063225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7524328" y="41704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6296518" y="301832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6298114" y="517856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5220072" y="381041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4139952" y="2357628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3415592" y="39670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7" name="椭圆 86"/>
          <p:cNvSpPr/>
          <p:nvPr/>
        </p:nvSpPr>
        <p:spPr bwMode="auto">
          <a:xfrm>
            <a:off x="2340144" y="4602270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8" name="椭圆 87"/>
          <p:cNvSpPr/>
          <p:nvPr/>
        </p:nvSpPr>
        <p:spPr bwMode="auto">
          <a:xfrm>
            <a:off x="2915816" y="6021288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2" name="直接箭头连接符 11"/>
          <p:cNvCxnSpPr>
            <a:stCxn id="87" idx="7"/>
            <a:endCxn id="85" idx="2"/>
          </p:cNvCxnSpPr>
          <p:nvPr/>
        </p:nvCxnSpPr>
        <p:spPr bwMode="auto">
          <a:xfrm flipV="1">
            <a:off x="2831845" y="4255084"/>
            <a:ext cx="583747" cy="43154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直接箭头连接符 27"/>
          <p:cNvCxnSpPr>
            <a:stCxn id="85" idx="6"/>
            <a:endCxn id="83" idx="2"/>
          </p:cNvCxnSpPr>
          <p:nvPr/>
        </p:nvCxnSpPr>
        <p:spPr bwMode="auto">
          <a:xfrm flipV="1">
            <a:off x="3991656" y="4098444"/>
            <a:ext cx="1228416" cy="15664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直接箭头连接符 90"/>
          <p:cNvCxnSpPr>
            <a:stCxn id="84" idx="6"/>
            <a:endCxn id="68" idx="1"/>
          </p:cNvCxnSpPr>
          <p:nvPr/>
        </p:nvCxnSpPr>
        <p:spPr bwMode="auto">
          <a:xfrm>
            <a:off x="4716016" y="2645660"/>
            <a:ext cx="1664865" cy="45702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直接箭头连接符 93"/>
          <p:cNvCxnSpPr>
            <a:stCxn id="68" idx="5"/>
            <a:endCxn id="3" idx="1"/>
          </p:cNvCxnSpPr>
          <p:nvPr/>
        </p:nvCxnSpPr>
        <p:spPr bwMode="auto">
          <a:xfrm>
            <a:off x="6788219" y="3510025"/>
            <a:ext cx="820472" cy="7447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直接箭头连接符 95"/>
          <p:cNvCxnSpPr>
            <a:stCxn id="83" idx="7"/>
            <a:endCxn id="68" idx="3"/>
          </p:cNvCxnSpPr>
          <p:nvPr/>
        </p:nvCxnSpPr>
        <p:spPr bwMode="auto">
          <a:xfrm flipV="1">
            <a:off x="5711773" y="3510025"/>
            <a:ext cx="669108" cy="38475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8" name="直接箭头连接符 97"/>
          <p:cNvCxnSpPr>
            <a:stCxn id="85" idx="5"/>
            <a:endCxn id="82" idx="1"/>
          </p:cNvCxnSpPr>
          <p:nvPr/>
        </p:nvCxnSpPr>
        <p:spPr bwMode="auto">
          <a:xfrm>
            <a:off x="3907293" y="4458753"/>
            <a:ext cx="2475184" cy="8041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0" name="直接箭头连接符 99"/>
          <p:cNvCxnSpPr>
            <a:stCxn id="88" idx="6"/>
            <a:endCxn id="82" idx="2"/>
          </p:cNvCxnSpPr>
          <p:nvPr/>
        </p:nvCxnSpPr>
        <p:spPr bwMode="auto">
          <a:xfrm flipV="1">
            <a:off x="3491880" y="5466596"/>
            <a:ext cx="2806234" cy="84272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直接箭头连接符 101"/>
          <p:cNvCxnSpPr>
            <a:stCxn id="82" idx="7"/>
            <a:endCxn id="3" idx="3"/>
          </p:cNvCxnSpPr>
          <p:nvPr/>
        </p:nvCxnSpPr>
        <p:spPr bwMode="auto">
          <a:xfrm flipV="1">
            <a:off x="6789815" y="4662153"/>
            <a:ext cx="818876" cy="6007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矩形 29"/>
          <p:cNvSpPr/>
          <p:nvPr/>
        </p:nvSpPr>
        <p:spPr bwMode="auto">
          <a:xfrm>
            <a:off x="4716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41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073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496590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929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8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94795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09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7504" y="1052736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063225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7524328" y="41704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6296518" y="301832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6298114" y="517856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5220072" y="381041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4139952" y="2357628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3415592" y="39670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7" name="椭圆 86"/>
          <p:cNvSpPr/>
          <p:nvPr/>
        </p:nvSpPr>
        <p:spPr bwMode="auto">
          <a:xfrm>
            <a:off x="2340144" y="4602270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8" name="椭圆 87"/>
          <p:cNvSpPr/>
          <p:nvPr/>
        </p:nvSpPr>
        <p:spPr bwMode="auto">
          <a:xfrm>
            <a:off x="2915816" y="6021288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2" name="直接箭头连接符 11"/>
          <p:cNvCxnSpPr>
            <a:stCxn id="87" idx="7"/>
            <a:endCxn id="85" idx="2"/>
          </p:cNvCxnSpPr>
          <p:nvPr/>
        </p:nvCxnSpPr>
        <p:spPr bwMode="auto">
          <a:xfrm flipV="1">
            <a:off x="2831845" y="4255084"/>
            <a:ext cx="583747" cy="43154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直接箭头连接符 27"/>
          <p:cNvCxnSpPr>
            <a:stCxn id="85" idx="6"/>
            <a:endCxn id="83" idx="2"/>
          </p:cNvCxnSpPr>
          <p:nvPr/>
        </p:nvCxnSpPr>
        <p:spPr bwMode="auto">
          <a:xfrm flipV="1">
            <a:off x="3991656" y="4098444"/>
            <a:ext cx="1228416" cy="15664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直接箭头连接符 90"/>
          <p:cNvCxnSpPr>
            <a:stCxn id="84" idx="6"/>
            <a:endCxn id="68" idx="1"/>
          </p:cNvCxnSpPr>
          <p:nvPr/>
        </p:nvCxnSpPr>
        <p:spPr bwMode="auto">
          <a:xfrm>
            <a:off x="4716016" y="2645660"/>
            <a:ext cx="1664865" cy="45702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直接箭头连接符 93"/>
          <p:cNvCxnSpPr>
            <a:stCxn id="68" idx="5"/>
            <a:endCxn id="3" idx="1"/>
          </p:cNvCxnSpPr>
          <p:nvPr/>
        </p:nvCxnSpPr>
        <p:spPr bwMode="auto">
          <a:xfrm>
            <a:off x="6788219" y="3510025"/>
            <a:ext cx="820472" cy="7447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直接箭头连接符 95"/>
          <p:cNvCxnSpPr>
            <a:stCxn id="83" idx="7"/>
            <a:endCxn id="68" idx="3"/>
          </p:cNvCxnSpPr>
          <p:nvPr/>
        </p:nvCxnSpPr>
        <p:spPr bwMode="auto">
          <a:xfrm flipV="1">
            <a:off x="5711773" y="3510025"/>
            <a:ext cx="669108" cy="38475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8" name="直接箭头连接符 97"/>
          <p:cNvCxnSpPr>
            <a:stCxn id="85" idx="5"/>
            <a:endCxn id="82" idx="1"/>
          </p:cNvCxnSpPr>
          <p:nvPr/>
        </p:nvCxnSpPr>
        <p:spPr bwMode="auto">
          <a:xfrm>
            <a:off x="3907293" y="4458753"/>
            <a:ext cx="2475184" cy="8041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0" name="直接箭头连接符 99"/>
          <p:cNvCxnSpPr>
            <a:stCxn id="88" idx="6"/>
            <a:endCxn id="82" idx="2"/>
          </p:cNvCxnSpPr>
          <p:nvPr/>
        </p:nvCxnSpPr>
        <p:spPr bwMode="auto">
          <a:xfrm flipV="1">
            <a:off x="3491880" y="5466596"/>
            <a:ext cx="2806234" cy="84272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直接箭头连接符 101"/>
          <p:cNvCxnSpPr>
            <a:stCxn id="82" idx="7"/>
            <a:endCxn id="3" idx="3"/>
          </p:cNvCxnSpPr>
          <p:nvPr/>
        </p:nvCxnSpPr>
        <p:spPr bwMode="auto">
          <a:xfrm flipV="1">
            <a:off x="6789815" y="4662153"/>
            <a:ext cx="818876" cy="6007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矩形 29"/>
          <p:cNvSpPr/>
          <p:nvPr/>
        </p:nvSpPr>
        <p:spPr bwMode="auto">
          <a:xfrm>
            <a:off x="4716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41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073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496590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929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8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1056947" y="1417100"/>
            <a:ext cx="432000" cy="64807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790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A </a:t>
            </a:r>
            <a:r>
              <a:rPr lang="en-US" altLang="zh-CN" sz="2400" dirty="0">
                <a:solidFill>
                  <a:srgbClr val="FF0000"/>
                </a:solidFill>
              </a:rPr>
              <a:t>graph</a:t>
            </a:r>
            <a:r>
              <a:rPr lang="en-US" altLang="zh-CN" sz="2400" dirty="0"/>
              <a:t> G = (V, E) consists of</a:t>
            </a:r>
          </a:p>
          <a:p>
            <a:pPr lvl="1" eaLnBrk="1" hangingPunct="1"/>
            <a:r>
              <a:rPr lang="en-US" altLang="zh-CN" sz="2000" dirty="0"/>
              <a:t>a set of </a:t>
            </a:r>
            <a:r>
              <a:rPr lang="en-US" altLang="zh-CN" sz="2000" dirty="0">
                <a:solidFill>
                  <a:srgbClr val="FF0000"/>
                </a:solidFill>
              </a:rPr>
              <a:t>vertices</a:t>
            </a:r>
            <a:r>
              <a:rPr lang="en-US" altLang="zh-CN" sz="2000" dirty="0"/>
              <a:t> V , |V| = n, and</a:t>
            </a:r>
          </a:p>
          <a:p>
            <a:pPr lvl="1" eaLnBrk="1" hangingPunct="1"/>
            <a:r>
              <a:rPr lang="en-US" altLang="zh-CN" sz="2000" dirty="0"/>
              <a:t>a set of </a:t>
            </a:r>
            <a:r>
              <a:rPr lang="en-US" altLang="zh-CN" sz="2000" dirty="0">
                <a:solidFill>
                  <a:srgbClr val="FF0000"/>
                </a:solidFill>
              </a:rPr>
              <a:t>edges</a:t>
            </a:r>
            <a:r>
              <a:rPr lang="en-US" altLang="zh-CN" sz="2000" dirty="0"/>
              <a:t> E, |E| = m</a:t>
            </a:r>
          </a:p>
          <a:p>
            <a:pPr eaLnBrk="1" hangingPunct="1"/>
            <a:r>
              <a:rPr lang="en-US" altLang="zh-CN" sz="2400" dirty="0"/>
              <a:t>Each edge is a pair of (u, v), where u, v belongs to V</a:t>
            </a:r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Definition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07" y="2636912"/>
            <a:ext cx="4915586" cy="306747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1907704" y="5301208"/>
            <a:ext cx="5832648" cy="72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995370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09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7504" y="1052736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063225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7524328" y="41704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6296518" y="301832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6298114" y="517856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5220072" y="381041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4139952" y="2357628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3415592" y="39670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8" name="椭圆 87"/>
          <p:cNvSpPr/>
          <p:nvPr/>
        </p:nvSpPr>
        <p:spPr bwMode="auto">
          <a:xfrm>
            <a:off x="2915816" y="6021288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8" name="直接箭头连接符 27"/>
          <p:cNvCxnSpPr>
            <a:stCxn id="85" idx="6"/>
            <a:endCxn id="83" idx="2"/>
          </p:cNvCxnSpPr>
          <p:nvPr/>
        </p:nvCxnSpPr>
        <p:spPr bwMode="auto">
          <a:xfrm flipV="1">
            <a:off x="3991656" y="4098444"/>
            <a:ext cx="1228416" cy="15664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直接箭头连接符 90"/>
          <p:cNvCxnSpPr>
            <a:stCxn id="84" idx="6"/>
            <a:endCxn id="68" idx="1"/>
          </p:cNvCxnSpPr>
          <p:nvPr/>
        </p:nvCxnSpPr>
        <p:spPr bwMode="auto">
          <a:xfrm>
            <a:off x="4716016" y="2645660"/>
            <a:ext cx="1664865" cy="45702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直接箭头连接符 93"/>
          <p:cNvCxnSpPr>
            <a:stCxn id="68" idx="5"/>
            <a:endCxn id="3" idx="1"/>
          </p:cNvCxnSpPr>
          <p:nvPr/>
        </p:nvCxnSpPr>
        <p:spPr bwMode="auto">
          <a:xfrm>
            <a:off x="6788219" y="3510025"/>
            <a:ext cx="820472" cy="7447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直接箭头连接符 95"/>
          <p:cNvCxnSpPr>
            <a:stCxn id="83" idx="7"/>
            <a:endCxn id="68" idx="3"/>
          </p:cNvCxnSpPr>
          <p:nvPr/>
        </p:nvCxnSpPr>
        <p:spPr bwMode="auto">
          <a:xfrm flipV="1">
            <a:off x="5711773" y="3510025"/>
            <a:ext cx="669108" cy="38475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8" name="直接箭头连接符 97"/>
          <p:cNvCxnSpPr>
            <a:stCxn id="85" idx="5"/>
            <a:endCxn id="82" idx="1"/>
          </p:cNvCxnSpPr>
          <p:nvPr/>
        </p:nvCxnSpPr>
        <p:spPr bwMode="auto">
          <a:xfrm>
            <a:off x="3907293" y="4458753"/>
            <a:ext cx="2475184" cy="8041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0" name="直接箭头连接符 99"/>
          <p:cNvCxnSpPr>
            <a:stCxn id="88" idx="6"/>
            <a:endCxn id="82" idx="2"/>
          </p:cNvCxnSpPr>
          <p:nvPr/>
        </p:nvCxnSpPr>
        <p:spPr bwMode="auto">
          <a:xfrm flipV="1">
            <a:off x="3491880" y="5466596"/>
            <a:ext cx="2806234" cy="84272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直接箭头连接符 101"/>
          <p:cNvCxnSpPr>
            <a:stCxn id="82" idx="7"/>
            <a:endCxn id="3" idx="3"/>
          </p:cNvCxnSpPr>
          <p:nvPr/>
        </p:nvCxnSpPr>
        <p:spPr bwMode="auto">
          <a:xfrm flipV="1">
            <a:off x="6789815" y="4662153"/>
            <a:ext cx="818876" cy="6007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矩形 29"/>
          <p:cNvSpPr/>
          <p:nvPr/>
        </p:nvSpPr>
        <p:spPr bwMode="auto">
          <a:xfrm>
            <a:off x="4716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41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073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496590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929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8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2361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571285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65039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09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7504" y="1052736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063225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7524328" y="41704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6296518" y="301832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6298114" y="517856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5220072" y="381041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4139952" y="2357628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3415592" y="39670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8" name="椭圆 87"/>
          <p:cNvSpPr/>
          <p:nvPr/>
        </p:nvSpPr>
        <p:spPr bwMode="auto">
          <a:xfrm>
            <a:off x="2915816" y="6021288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8" name="直接箭头连接符 27"/>
          <p:cNvCxnSpPr>
            <a:stCxn id="85" idx="6"/>
            <a:endCxn id="83" idx="2"/>
          </p:cNvCxnSpPr>
          <p:nvPr/>
        </p:nvCxnSpPr>
        <p:spPr bwMode="auto">
          <a:xfrm flipV="1">
            <a:off x="3991656" y="4098444"/>
            <a:ext cx="1228416" cy="15664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直接箭头连接符 90"/>
          <p:cNvCxnSpPr>
            <a:stCxn id="84" idx="6"/>
            <a:endCxn id="68" idx="1"/>
          </p:cNvCxnSpPr>
          <p:nvPr/>
        </p:nvCxnSpPr>
        <p:spPr bwMode="auto">
          <a:xfrm>
            <a:off x="4716016" y="2645660"/>
            <a:ext cx="1664865" cy="45702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直接箭头连接符 93"/>
          <p:cNvCxnSpPr>
            <a:stCxn id="68" idx="5"/>
            <a:endCxn id="3" idx="1"/>
          </p:cNvCxnSpPr>
          <p:nvPr/>
        </p:nvCxnSpPr>
        <p:spPr bwMode="auto">
          <a:xfrm>
            <a:off x="6788219" y="3510025"/>
            <a:ext cx="820472" cy="7447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直接箭头连接符 95"/>
          <p:cNvCxnSpPr>
            <a:stCxn id="83" idx="7"/>
            <a:endCxn id="68" idx="3"/>
          </p:cNvCxnSpPr>
          <p:nvPr/>
        </p:nvCxnSpPr>
        <p:spPr bwMode="auto">
          <a:xfrm flipV="1">
            <a:off x="5711773" y="3510025"/>
            <a:ext cx="669108" cy="38475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8" name="直接箭头连接符 97"/>
          <p:cNvCxnSpPr>
            <a:stCxn id="85" idx="5"/>
            <a:endCxn id="82" idx="1"/>
          </p:cNvCxnSpPr>
          <p:nvPr/>
        </p:nvCxnSpPr>
        <p:spPr bwMode="auto">
          <a:xfrm>
            <a:off x="3907293" y="4458753"/>
            <a:ext cx="2475184" cy="8041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0" name="直接箭头连接符 99"/>
          <p:cNvCxnSpPr>
            <a:stCxn id="88" idx="6"/>
            <a:endCxn id="82" idx="2"/>
          </p:cNvCxnSpPr>
          <p:nvPr/>
        </p:nvCxnSpPr>
        <p:spPr bwMode="auto">
          <a:xfrm flipV="1">
            <a:off x="3491880" y="5466596"/>
            <a:ext cx="2806234" cy="84272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直接箭头连接符 101"/>
          <p:cNvCxnSpPr>
            <a:stCxn id="82" idx="7"/>
            <a:endCxn id="3" idx="3"/>
          </p:cNvCxnSpPr>
          <p:nvPr/>
        </p:nvCxnSpPr>
        <p:spPr bwMode="auto">
          <a:xfrm flipV="1">
            <a:off x="6789815" y="4662153"/>
            <a:ext cx="818876" cy="6007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矩形 29"/>
          <p:cNvSpPr/>
          <p:nvPr/>
        </p:nvSpPr>
        <p:spPr bwMode="auto">
          <a:xfrm>
            <a:off x="4716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41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073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496590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929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8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2361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571285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1492201" y="1404488"/>
            <a:ext cx="432000" cy="64807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34023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09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7504" y="1052736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063225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7524328" y="41704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6296518" y="301832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6298114" y="517856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5220072" y="381041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4139952" y="2357628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3415592" y="39670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8" name="直接箭头连接符 27"/>
          <p:cNvCxnSpPr>
            <a:stCxn id="85" idx="6"/>
            <a:endCxn id="83" idx="2"/>
          </p:cNvCxnSpPr>
          <p:nvPr/>
        </p:nvCxnSpPr>
        <p:spPr bwMode="auto">
          <a:xfrm flipV="1">
            <a:off x="3991656" y="4098444"/>
            <a:ext cx="1228416" cy="15664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直接箭头连接符 90"/>
          <p:cNvCxnSpPr>
            <a:stCxn id="84" idx="6"/>
            <a:endCxn id="68" idx="1"/>
          </p:cNvCxnSpPr>
          <p:nvPr/>
        </p:nvCxnSpPr>
        <p:spPr bwMode="auto">
          <a:xfrm>
            <a:off x="4716016" y="2645660"/>
            <a:ext cx="1664865" cy="45702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直接箭头连接符 93"/>
          <p:cNvCxnSpPr>
            <a:stCxn id="68" idx="5"/>
            <a:endCxn id="3" idx="1"/>
          </p:cNvCxnSpPr>
          <p:nvPr/>
        </p:nvCxnSpPr>
        <p:spPr bwMode="auto">
          <a:xfrm>
            <a:off x="6788219" y="3510025"/>
            <a:ext cx="820472" cy="7447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直接箭头连接符 95"/>
          <p:cNvCxnSpPr>
            <a:stCxn id="83" idx="7"/>
            <a:endCxn id="68" idx="3"/>
          </p:cNvCxnSpPr>
          <p:nvPr/>
        </p:nvCxnSpPr>
        <p:spPr bwMode="auto">
          <a:xfrm flipV="1">
            <a:off x="5711773" y="3510025"/>
            <a:ext cx="669108" cy="38475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8" name="直接箭头连接符 97"/>
          <p:cNvCxnSpPr>
            <a:stCxn id="85" idx="5"/>
            <a:endCxn id="82" idx="1"/>
          </p:cNvCxnSpPr>
          <p:nvPr/>
        </p:nvCxnSpPr>
        <p:spPr bwMode="auto">
          <a:xfrm>
            <a:off x="3907293" y="4458753"/>
            <a:ext cx="2475184" cy="8041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直接箭头连接符 101"/>
          <p:cNvCxnSpPr>
            <a:stCxn id="82" idx="7"/>
            <a:endCxn id="3" idx="3"/>
          </p:cNvCxnSpPr>
          <p:nvPr/>
        </p:nvCxnSpPr>
        <p:spPr bwMode="auto">
          <a:xfrm flipV="1">
            <a:off x="6789815" y="4662153"/>
            <a:ext cx="818876" cy="6007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矩形 29"/>
          <p:cNvSpPr/>
          <p:nvPr/>
        </p:nvSpPr>
        <p:spPr bwMode="auto">
          <a:xfrm>
            <a:off x="4716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41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073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496590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929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8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2361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571285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6004406" y="152733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22359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09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7504" y="1052736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063225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7524328" y="41704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6296518" y="301832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6298114" y="517856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5220072" y="381041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4139952" y="2357628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3415592" y="39670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8" name="直接箭头连接符 27"/>
          <p:cNvCxnSpPr>
            <a:stCxn id="85" idx="6"/>
            <a:endCxn id="83" idx="2"/>
          </p:cNvCxnSpPr>
          <p:nvPr/>
        </p:nvCxnSpPr>
        <p:spPr bwMode="auto">
          <a:xfrm flipV="1">
            <a:off x="3991656" y="4098444"/>
            <a:ext cx="1228416" cy="15664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直接箭头连接符 90"/>
          <p:cNvCxnSpPr>
            <a:stCxn id="84" idx="6"/>
            <a:endCxn id="68" idx="1"/>
          </p:cNvCxnSpPr>
          <p:nvPr/>
        </p:nvCxnSpPr>
        <p:spPr bwMode="auto">
          <a:xfrm>
            <a:off x="4716016" y="2645660"/>
            <a:ext cx="1664865" cy="45702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直接箭头连接符 93"/>
          <p:cNvCxnSpPr>
            <a:stCxn id="68" idx="5"/>
            <a:endCxn id="3" idx="1"/>
          </p:cNvCxnSpPr>
          <p:nvPr/>
        </p:nvCxnSpPr>
        <p:spPr bwMode="auto">
          <a:xfrm>
            <a:off x="6788219" y="3510025"/>
            <a:ext cx="820472" cy="7447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直接箭头连接符 95"/>
          <p:cNvCxnSpPr>
            <a:stCxn id="83" idx="7"/>
            <a:endCxn id="68" idx="3"/>
          </p:cNvCxnSpPr>
          <p:nvPr/>
        </p:nvCxnSpPr>
        <p:spPr bwMode="auto">
          <a:xfrm flipV="1">
            <a:off x="5711773" y="3510025"/>
            <a:ext cx="669108" cy="38475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8" name="直接箭头连接符 97"/>
          <p:cNvCxnSpPr>
            <a:stCxn id="85" idx="5"/>
            <a:endCxn id="82" idx="1"/>
          </p:cNvCxnSpPr>
          <p:nvPr/>
        </p:nvCxnSpPr>
        <p:spPr bwMode="auto">
          <a:xfrm>
            <a:off x="3907293" y="4458753"/>
            <a:ext cx="2475184" cy="8041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直接箭头连接符 101"/>
          <p:cNvCxnSpPr>
            <a:stCxn id="82" idx="7"/>
            <a:endCxn id="3" idx="3"/>
          </p:cNvCxnSpPr>
          <p:nvPr/>
        </p:nvCxnSpPr>
        <p:spPr bwMode="auto">
          <a:xfrm flipV="1">
            <a:off x="6789815" y="4662153"/>
            <a:ext cx="818876" cy="6007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矩形 29"/>
          <p:cNvSpPr/>
          <p:nvPr/>
        </p:nvSpPr>
        <p:spPr bwMode="auto">
          <a:xfrm>
            <a:off x="4716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41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073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496590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929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8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2361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571285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6004406" y="152733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圆角矩形 38"/>
          <p:cNvSpPr/>
          <p:nvPr/>
        </p:nvSpPr>
        <p:spPr bwMode="auto">
          <a:xfrm>
            <a:off x="1928590" y="1429724"/>
            <a:ext cx="432000" cy="64807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94780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09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7504" y="1052736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063225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7524328" y="41704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6296518" y="301832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6298114" y="517856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5220072" y="381041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3415592" y="39670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8" name="直接箭头连接符 27"/>
          <p:cNvCxnSpPr>
            <a:stCxn id="85" idx="6"/>
            <a:endCxn id="83" idx="2"/>
          </p:cNvCxnSpPr>
          <p:nvPr/>
        </p:nvCxnSpPr>
        <p:spPr bwMode="auto">
          <a:xfrm flipV="1">
            <a:off x="3991656" y="4098444"/>
            <a:ext cx="1228416" cy="15664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直接箭头连接符 93"/>
          <p:cNvCxnSpPr>
            <a:stCxn id="68" idx="5"/>
            <a:endCxn id="3" idx="1"/>
          </p:cNvCxnSpPr>
          <p:nvPr/>
        </p:nvCxnSpPr>
        <p:spPr bwMode="auto">
          <a:xfrm>
            <a:off x="6788219" y="3510025"/>
            <a:ext cx="820472" cy="7447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直接箭头连接符 95"/>
          <p:cNvCxnSpPr>
            <a:stCxn id="83" idx="7"/>
            <a:endCxn id="68" idx="3"/>
          </p:cNvCxnSpPr>
          <p:nvPr/>
        </p:nvCxnSpPr>
        <p:spPr bwMode="auto">
          <a:xfrm flipV="1">
            <a:off x="5711773" y="3510025"/>
            <a:ext cx="669108" cy="38475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8" name="直接箭头连接符 97"/>
          <p:cNvCxnSpPr>
            <a:stCxn id="85" idx="5"/>
            <a:endCxn id="82" idx="1"/>
          </p:cNvCxnSpPr>
          <p:nvPr/>
        </p:nvCxnSpPr>
        <p:spPr bwMode="auto">
          <a:xfrm>
            <a:off x="3907293" y="4458753"/>
            <a:ext cx="2475184" cy="8041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直接箭头连接符 101"/>
          <p:cNvCxnSpPr>
            <a:stCxn id="82" idx="7"/>
            <a:endCxn id="3" idx="3"/>
          </p:cNvCxnSpPr>
          <p:nvPr/>
        </p:nvCxnSpPr>
        <p:spPr bwMode="auto">
          <a:xfrm flipV="1">
            <a:off x="6789815" y="4662153"/>
            <a:ext cx="818876" cy="6007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矩形 29"/>
          <p:cNvSpPr/>
          <p:nvPr/>
        </p:nvSpPr>
        <p:spPr bwMode="auto">
          <a:xfrm>
            <a:off x="4716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41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073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496590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929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8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2361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571285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6004406" y="152733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436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64743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09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7504" y="1052736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063225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7524328" y="41704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6296518" y="301832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6298114" y="517856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5220072" y="381041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3415592" y="39670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8" name="直接箭头连接符 27"/>
          <p:cNvCxnSpPr>
            <a:stCxn id="85" idx="6"/>
            <a:endCxn id="83" idx="2"/>
          </p:cNvCxnSpPr>
          <p:nvPr/>
        </p:nvCxnSpPr>
        <p:spPr bwMode="auto">
          <a:xfrm flipV="1">
            <a:off x="3991656" y="4098444"/>
            <a:ext cx="1228416" cy="15664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直接箭头连接符 93"/>
          <p:cNvCxnSpPr>
            <a:stCxn id="68" idx="5"/>
            <a:endCxn id="3" idx="1"/>
          </p:cNvCxnSpPr>
          <p:nvPr/>
        </p:nvCxnSpPr>
        <p:spPr bwMode="auto">
          <a:xfrm>
            <a:off x="6788219" y="3510025"/>
            <a:ext cx="820472" cy="7447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直接箭头连接符 95"/>
          <p:cNvCxnSpPr>
            <a:stCxn id="83" idx="7"/>
            <a:endCxn id="68" idx="3"/>
          </p:cNvCxnSpPr>
          <p:nvPr/>
        </p:nvCxnSpPr>
        <p:spPr bwMode="auto">
          <a:xfrm flipV="1">
            <a:off x="5711773" y="3510025"/>
            <a:ext cx="669108" cy="38475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8" name="直接箭头连接符 97"/>
          <p:cNvCxnSpPr>
            <a:stCxn id="85" idx="5"/>
            <a:endCxn id="82" idx="1"/>
          </p:cNvCxnSpPr>
          <p:nvPr/>
        </p:nvCxnSpPr>
        <p:spPr bwMode="auto">
          <a:xfrm>
            <a:off x="3907293" y="4458753"/>
            <a:ext cx="2475184" cy="8041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直接箭头连接符 101"/>
          <p:cNvCxnSpPr>
            <a:stCxn id="82" idx="7"/>
            <a:endCxn id="3" idx="3"/>
          </p:cNvCxnSpPr>
          <p:nvPr/>
        </p:nvCxnSpPr>
        <p:spPr bwMode="auto">
          <a:xfrm flipV="1">
            <a:off x="6789815" y="4662153"/>
            <a:ext cx="818876" cy="6007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矩形 29"/>
          <p:cNvSpPr/>
          <p:nvPr/>
        </p:nvSpPr>
        <p:spPr bwMode="auto">
          <a:xfrm>
            <a:off x="4716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41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073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496590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929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8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2361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571285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6004406" y="152733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436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2361711" y="1417283"/>
            <a:ext cx="432000" cy="64807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92822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09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7504" y="1052736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063225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7524328" y="41704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6296518" y="301832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6298114" y="517856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5220072" y="381041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4" name="直接箭头连接符 93"/>
          <p:cNvCxnSpPr>
            <a:stCxn id="68" idx="5"/>
            <a:endCxn id="3" idx="1"/>
          </p:cNvCxnSpPr>
          <p:nvPr/>
        </p:nvCxnSpPr>
        <p:spPr bwMode="auto">
          <a:xfrm>
            <a:off x="6788219" y="3510025"/>
            <a:ext cx="820472" cy="7447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直接箭头连接符 95"/>
          <p:cNvCxnSpPr>
            <a:stCxn id="83" idx="7"/>
            <a:endCxn id="68" idx="3"/>
          </p:cNvCxnSpPr>
          <p:nvPr/>
        </p:nvCxnSpPr>
        <p:spPr bwMode="auto">
          <a:xfrm flipV="1">
            <a:off x="5711773" y="3510025"/>
            <a:ext cx="669108" cy="38475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直接箭头连接符 101"/>
          <p:cNvCxnSpPr>
            <a:stCxn id="82" idx="7"/>
            <a:endCxn id="3" idx="3"/>
          </p:cNvCxnSpPr>
          <p:nvPr/>
        </p:nvCxnSpPr>
        <p:spPr bwMode="auto">
          <a:xfrm flipV="1">
            <a:off x="6789815" y="4662153"/>
            <a:ext cx="818876" cy="6007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矩形 29"/>
          <p:cNvSpPr/>
          <p:nvPr/>
        </p:nvSpPr>
        <p:spPr bwMode="auto">
          <a:xfrm>
            <a:off x="4716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41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073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496590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929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8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2361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571285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6004406" y="152733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436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789882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3225711" y="15256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6868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4477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09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7504" y="1052736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063225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7524328" y="41704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6296518" y="301832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6298114" y="517856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5220072" y="381041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4" name="直接箭头连接符 93"/>
          <p:cNvCxnSpPr>
            <a:stCxn id="68" idx="5"/>
            <a:endCxn id="3" idx="1"/>
          </p:cNvCxnSpPr>
          <p:nvPr/>
        </p:nvCxnSpPr>
        <p:spPr bwMode="auto">
          <a:xfrm>
            <a:off x="6788219" y="3510025"/>
            <a:ext cx="820472" cy="7447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直接箭头连接符 95"/>
          <p:cNvCxnSpPr>
            <a:stCxn id="83" idx="7"/>
            <a:endCxn id="68" idx="3"/>
          </p:cNvCxnSpPr>
          <p:nvPr/>
        </p:nvCxnSpPr>
        <p:spPr bwMode="auto">
          <a:xfrm flipV="1">
            <a:off x="5711773" y="3510025"/>
            <a:ext cx="669108" cy="38475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直接箭头连接符 101"/>
          <p:cNvCxnSpPr>
            <a:stCxn id="82" idx="7"/>
            <a:endCxn id="3" idx="3"/>
          </p:cNvCxnSpPr>
          <p:nvPr/>
        </p:nvCxnSpPr>
        <p:spPr bwMode="auto">
          <a:xfrm flipV="1">
            <a:off x="6789815" y="4662153"/>
            <a:ext cx="818876" cy="6007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矩形 29"/>
          <p:cNvSpPr/>
          <p:nvPr/>
        </p:nvSpPr>
        <p:spPr bwMode="auto">
          <a:xfrm>
            <a:off x="4716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41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073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496590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929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8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2361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571285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6004406" y="152733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436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789882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3225711" y="15256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6868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2807855" y="1417283"/>
            <a:ext cx="432000" cy="64807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32050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09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7504" y="1052736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063225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7524328" y="41704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6296518" y="301832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6298114" y="517856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4" name="直接箭头连接符 93"/>
          <p:cNvCxnSpPr>
            <a:stCxn id="68" idx="5"/>
            <a:endCxn id="3" idx="1"/>
          </p:cNvCxnSpPr>
          <p:nvPr/>
        </p:nvCxnSpPr>
        <p:spPr bwMode="auto">
          <a:xfrm>
            <a:off x="6788219" y="3510025"/>
            <a:ext cx="820472" cy="7447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直接箭头连接符 101"/>
          <p:cNvCxnSpPr>
            <a:stCxn id="82" idx="7"/>
            <a:endCxn id="3" idx="3"/>
          </p:cNvCxnSpPr>
          <p:nvPr/>
        </p:nvCxnSpPr>
        <p:spPr bwMode="auto">
          <a:xfrm flipV="1">
            <a:off x="6789815" y="4662153"/>
            <a:ext cx="818876" cy="6007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矩形 29"/>
          <p:cNvSpPr/>
          <p:nvPr/>
        </p:nvSpPr>
        <p:spPr bwMode="auto">
          <a:xfrm>
            <a:off x="4716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41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073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496590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929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8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2361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571285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6004406" y="152733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436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789882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3225711" y="15256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6868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3661540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7300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38652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09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7504" y="1052736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063225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7524328" y="41704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6296518" y="301832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6298114" y="517856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4" name="直接箭头连接符 93"/>
          <p:cNvCxnSpPr>
            <a:stCxn id="68" idx="5"/>
            <a:endCxn id="3" idx="1"/>
          </p:cNvCxnSpPr>
          <p:nvPr/>
        </p:nvCxnSpPr>
        <p:spPr bwMode="auto">
          <a:xfrm>
            <a:off x="6788219" y="3510025"/>
            <a:ext cx="820472" cy="7447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直接箭头连接符 101"/>
          <p:cNvCxnSpPr>
            <a:stCxn id="82" idx="7"/>
            <a:endCxn id="3" idx="3"/>
          </p:cNvCxnSpPr>
          <p:nvPr/>
        </p:nvCxnSpPr>
        <p:spPr bwMode="auto">
          <a:xfrm flipV="1">
            <a:off x="6789815" y="4662153"/>
            <a:ext cx="818876" cy="60077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矩形 29"/>
          <p:cNvSpPr/>
          <p:nvPr/>
        </p:nvSpPr>
        <p:spPr bwMode="auto">
          <a:xfrm>
            <a:off x="4716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41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073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496590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929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8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2361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571285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6004406" y="152733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436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789882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3225711" y="15256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6868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3661540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7300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圆角矩形 43"/>
          <p:cNvSpPr/>
          <p:nvPr/>
        </p:nvSpPr>
        <p:spPr bwMode="auto">
          <a:xfrm>
            <a:off x="3243738" y="1417283"/>
            <a:ext cx="432000" cy="64807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6952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A </a:t>
            </a:r>
            <a:r>
              <a:rPr lang="en-US" altLang="zh-CN" sz="2400" dirty="0">
                <a:solidFill>
                  <a:srgbClr val="FF0000"/>
                </a:solidFill>
              </a:rPr>
              <a:t>graph</a:t>
            </a:r>
            <a:r>
              <a:rPr lang="en-US" altLang="zh-CN" sz="2400" dirty="0"/>
              <a:t> G = (V, E) consists of</a:t>
            </a:r>
          </a:p>
          <a:p>
            <a:pPr lvl="1" eaLnBrk="1" hangingPunct="1"/>
            <a:r>
              <a:rPr lang="en-US" altLang="zh-CN" sz="2000" dirty="0"/>
              <a:t>a set of </a:t>
            </a:r>
            <a:r>
              <a:rPr lang="en-US" altLang="zh-CN" sz="2000" dirty="0">
                <a:solidFill>
                  <a:srgbClr val="FF0000"/>
                </a:solidFill>
              </a:rPr>
              <a:t>vertices</a:t>
            </a:r>
            <a:r>
              <a:rPr lang="en-US" altLang="zh-CN" sz="2000" dirty="0"/>
              <a:t> V , |V| = n, and</a:t>
            </a:r>
          </a:p>
          <a:p>
            <a:pPr lvl="1" eaLnBrk="1" hangingPunct="1"/>
            <a:r>
              <a:rPr lang="en-US" altLang="zh-CN" sz="2000" dirty="0"/>
              <a:t>a set of </a:t>
            </a:r>
            <a:r>
              <a:rPr lang="en-US" altLang="zh-CN" sz="2000" dirty="0">
                <a:solidFill>
                  <a:srgbClr val="FF0000"/>
                </a:solidFill>
              </a:rPr>
              <a:t>edges</a:t>
            </a:r>
            <a:r>
              <a:rPr lang="en-US" altLang="zh-CN" sz="2000" dirty="0"/>
              <a:t> E, |E| = m</a:t>
            </a:r>
          </a:p>
          <a:p>
            <a:pPr eaLnBrk="1" hangingPunct="1"/>
            <a:r>
              <a:rPr lang="en-US" altLang="zh-CN" sz="2400" dirty="0"/>
              <a:t>Each edge is a pair of (u, v), where u, v belongs to V</a:t>
            </a:r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Definition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07" y="2636912"/>
            <a:ext cx="4915586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8831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09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7504" y="1052736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063225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7524328" y="41704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6296518" y="301832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4" name="直接箭头连接符 93"/>
          <p:cNvCxnSpPr>
            <a:stCxn id="68" idx="5"/>
            <a:endCxn id="3" idx="1"/>
          </p:cNvCxnSpPr>
          <p:nvPr/>
        </p:nvCxnSpPr>
        <p:spPr bwMode="auto">
          <a:xfrm>
            <a:off x="6788219" y="3510025"/>
            <a:ext cx="820472" cy="7447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矩形 29"/>
          <p:cNvSpPr/>
          <p:nvPr/>
        </p:nvSpPr>
        <p:spPr bwMode="auto">
          <a:xfrm>
            <a:off x="4716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41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073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496590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929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8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2361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571285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6004406" y="152733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436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789882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3225711" y="15256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6868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3661540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7300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7732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55759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09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7504" y="1052736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063225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7524328" y="41704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6296518" y="3018324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4" name="直接箭头连接符 93"/>
          <p:cNvCxnSpPr>
            <a:stCxn id="68" idx="5"/>
            <a:endCxn id="3" idx="1"/>
          </p:cNvCxnSpPr>
          <p:nvPr/>
        </p:nvCxnSpPr>
        <p:spPr bwMode="auto">
          <a:xfrm>
            <a:off x="6788219" y="3510025"/>
            <a:ext cx="820472" cy="7447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矩形 29"/>
          <p:cNvSpPr/>
          <p:nvPr/>
        </p:nvSpPr>
        <p:spPr bwMode="auto">
          <a:xfrm>
            <a:off x="4716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41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073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496590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929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8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2361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571285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6004406" y="152733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436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789882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3225711" y="15256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6868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3661540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7300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7732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3661540" y="1417283"/>
            <a:ext cx="432000" cy="64807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69145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09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7504" y="1052736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063225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7524328" y="41704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4716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41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073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496590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929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8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2361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571285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6004406" y="152733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436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789882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3225711" y="15256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6868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3661540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7300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7732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4089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8166102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66844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09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7504" y="1052736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063225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7524328" y="4170452"/>
            <a:ext cx="576064" cy="576064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4716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41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073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496590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929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8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2361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571285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6004406" y="152733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436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789882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3225711" y="15256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6868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3661540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7300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7732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4089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8166102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6" name="圆角矩形 45"/>
          <p:cNvSpPr/>
          <p:nvPr/>
        </p:nvSpPr>
        <p:spPr bwMode="auto">
          <a:xfrm>
            <a:off x="4089711" y="1417283"/>
            <a:ext cx="432000" cy="64807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65778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09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7504" y="1052736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1063225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4716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641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1073369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496590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929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8064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2361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571285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6004406" y="152733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436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789882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3225711" y="15256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6868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3661540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7300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7732406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4089711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8166102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8601665" y="15253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731073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Introduction to Part V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Review of Basic Graph Search Algorithms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Basic Concepts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The Breadth-First Search (BFS)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The Depth-First Search (DFS)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400" dirty="0">
                <a:solidFill>
                  <a:srgbClr val="FF0000"/>
                </a:solidFill>
              </a:rPr>
              <a:t>Topological Sort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Topological Sort </a:t>
            </a: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Analysis of the </a:t>
            </a:r>
            <a:r>
              <a:rPr lang="en-US" altLang="zh-CN" dirty="0">
                <a:solidFill>
                  <a:srgbClr val="FF0000"/>
                </a:solidFill>
              </a:rPr>
              <a:t>Topological Sort</a:t>
            </a:r>
            <a:r>
              <a:rPr lang="en-US" altLang="zh-CN" sz="2600" dirty="0">
                <a:solidFill>
                  <a:srgbClr val="FF0000"/>
                </a:solidFill>
              </a:rPr>
              <a:t>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600" dirty="0"/>
              <a:t>Strongly Connected Components</a:t>
            </a:r>
            <a:r>
              <a:rPr lang="en-US" altLang="zh-CN" sz="3400" dirty="0"/>
              <a:t>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The Algorithm of Finding SCCs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Algorithm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18376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Correctness of</a:t>
            </a:r>
            <a:r>
              <a:rPr lang="en-US" altLang="zh-CN" dirty="0"/>
              <a:t> </a:t>
            </a:r>
            <a:r>
              <a:rPr lang="en-US" altLang="zh-CN" b="0" dirty="0"/>
              <a:t>Topological Sort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545014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en-US" altLang="zh-CN" sz="2400" dirty="0"/>
              <a:t>For any vertex v, if it depends on a vertex u (i.e., edge (u, v) exists), then for v to appear in the linear ordering, all of its incoming edges must be removed so that it has zero in-degree</a:t>
            </a:r>
            <a:r>
              <a:rPr lang="en-US" altLang="zh-CN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9597002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Correctness of</a:t>
            </a:r>
            <a:r>
              <a:rPr lang="en-US" altLang="zh-CN" dirty="0"/>
              <a:t> </a:t>
            </a:r>
            <a:r>
              <a:rPr lang="en-US" altLang="zh-CN" b="0" dirty="0"/>
              <a:t>Topological Sort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545014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en-US" altLang="zh-CN" sz="2400" dirty="0"/>
              <a:t>For any vertex v, if it depends on a vertex u (i.e., edge (u, v) exists), then for v to appear in the linear ordering, all of its incoming edges must be removed so that it has zero in-degree.</a:t>
            </a:r>
          </a:p>
          <a:p>
            <a:pPr algn="just">
              <a:spcBef>
                <a:spcPts val="0"/>
              </a:spcBef>
            </a:pPr>
            <a:endParaRPr lang="en-US" altLang="zh-CN" sz="2400" dirty="0"/>
          </a:p>
          <a:p>
            <a:pPr algn="just">
              <a:spcBef>
                <a:spcPts val="0"/>
              </a:spcBef>
            </a:pPr>
            <a:endParaRPr lang="en-US" altLang="zh-CN" sz="2400" dirty="0"/>
          </a:p>
          <a:p>
            <a:pPr algn="just">
              <a:spcBef>
                <a:spcPts val="0"/>
              </a:spcBef>
            </a:pPr>
            <a:endParaRPr lang="en-US" altLang="zh-CN" sz="2400" dirty="0"/>
          </a:p>
          <a:p>
            <a:pPr algn="just">
              <a:spcBef>
                <a:spcPts val="0"/>
              </a:spcBef>
            </a:pPr>
            <a:r>
              <a:rPr lang="en-US" altLang="zh-CN" sz="2400" dirty="0"/>
              <a:t>Therefore, v must appear after u in the linear ordering</a:t>
            </a:r>
            <a:r>
              <a:rPr lang="en-US" altLang="zh-CN" sz="2000" dirty="0"/>
              <a:t>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7263489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Sort: Complexity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sz="2800" dirty="0"/>
              <a:t>We never visit a vertex more than once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724434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Sort: Complexity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r>
                  <a:rPr lang="en-US" altLang="zh-CN" sz="2800" dirty="0"/>
                  <a:t>We never visit a vertex more than once</a:t>
                </a:r>
              </a:p>
              <a:p>
                <a:r>
                  <a:rPr lang="en-US" altLang="zh-CN" sz="2800" dirty="0"/>
                  <a:t>For each vertex, we examine all outgoing edges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𝑑𝑒𝑔𝑟𝑒𝑒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altLang="zh-CN" sz="24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072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A </a:t>
            </a:r>
            <a:r>
              <a:rPr lang="en-US" altLang="zh-CN" sz="2400" dirty="0">
                <a:solidFill>
                  <a:srgbClr val="FF0000"/>
                </a:solidFill>
              </a:rPr>
              <a:t>graph</a:t>
            </a:r>
            <a:r>
              <a:rPr lang="en-US" altLang="zh-CN" sz="2400" dirty="0"/>
              <a:t> G = (V, E) consists of</a:t>
            </a:r>
          </a:p>
          <a:p>
            <a:pPr lvl="1" eaLnBrk="1" hangingPunct="1"/>
            <a:r>
              <a:rPr lang="en-US" altLang="zh-CN" sz="2000" dirty="0"/>
              <a:t>a set of </a:t>
            </a:r>
            <a:r>
              <a:rPr lang="en-US" altLang="zh-CN" sz="2000" dirty="0">
                <a:solidFill>
                  <a:srgbClr val="FF0000"/>
                </a:solidFill>
              </a:rPr>
              <a:t>vertices</a:t>
            </a:r>
            <a:r>
              <a:rPr lang="en-US" altLang="zh-CN" sz="2000" dirty="0"/>
              <a:t> V , |V| = n, and</a:t>
            </a:r>
          </a:p>
          <a:p>
            <a:pPr lvl="1" eaLnBrk="1" hangingPunct="1"/>
            <a:r>
              <a:rPr lang="en-US" altLang="zh-CN" sz="2000" dirty="0"/>
              <a:t>a set of </a:t>
            </a:r>
            <a:r>
              <a:rPr lang="en-US" altLang="zh-CN" sz="2000" dirty="0">
                <a:solidFill>
                  <a:srgbClr val="FF0000"/>
                </a:solidFill>
              </a:rPr>
              <a:t>edges</a:t>
            </a:r>
            <a:r>
              <a:rPr lang="en-US" altLang="zh-CN" sz="2000" dirty="0"/>
              <a:t> E, |E| = m</a:t>
            </a:r>
          </a:p>
          <a:p>
            <a:pPr eaLnBrk="1" hangingPunct="1"/>
            <a:r>
              <a:rPr lang="en-US" altLang="zh-CN" sz="2400" dirty="0"/>
              <a:t>Each edge is a pair of (u, v), where u, v belongs to V</a:t>
            </a:r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eaLnBrk="1" hangingPunct="1"/>
            <a:r>
              <a:rPr lang="en-US" altLang="zh-CN" sz="2400" dirty="0"/>
              <a:t>For directed graph, we distinguish between edge (u, v) and edge (v, u); for undirected graph, no such distinction is made.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Definition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07" y="2636912"/>
            <a:ext cx="4915586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82737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Sort: Complexity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290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r>
                  <a:rPr lang="en-US" altLang="zh-CN" sz="2800" dirty="0"/>
                  <a:t>We never visit a vertex more than once</a:t>
                </a:r>
              </a:p>
              <a:p>
                <a:r>
                  <a:rPr lang="en-US" altLang="zh-CN" sz="2800" dirty="0"/>
                  <a:t>For each vertex, we examine all outgoing edges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𝑑𝑒𝑔𝑟𝑒𝑒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altLang="zh-CN" sz="2400" dirty="0"/>
              </a:p>
              <a:p>
                <a:r>
                  <a:rPr lang="en-US" altLang="zh-CN" sz="2800" dirty="0"/>
                  <a:t>Therefore, the running time is O(V + E)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45523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Topological Sort: Complexity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291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r>
                  <a:rPr lang="en-US" altLang="zh-CN" sz="2800" dirty="0"/>
                  <a:t>We never visit a vertex more than once</a:t>
                </a:r>
              </a:p>
              <a:p>
                <a:r>
                  <a:rPr lang="en-US" altLang="zh-CN" sz="2800" dirty="0"/>
                  <a:t>For each vertex, we examine all outgoing edges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𝑑𝑒𝑔𝑟𝑒𝑒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altLang="zh-CN" sz="2400" dirty="0"/>
              </a:p>
              <a:p>
                <a:r>
                  <a:rPr lang="en-US" altLang="zh-CN" sz="2800" dirty="0"/>
                  <a:t>Therefore, the running time is O(V + E)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573016"/>
            <a:ext cx="8496944" cy="113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7373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Introduction to Part IV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Review of Basic Graph Search Algorithms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Basic Concepts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The Breadth-First Search (BFS)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The Depth-First Search (DFS)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 Topological Sort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Topological Sort </a:t>
            </a: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Analysis of the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Topological Sort</a:t>
            </a: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600" dirty="0">
                <a:solidFill>
                  <a:srgbClr val="FF0000"/>
                </a:solidFill>
              </a:rPr>
              <a:t>Strongly Connected Components</a:t>
            </a:r>
            <a:r>
              <a:rPr lang="en-US" altLang="zh-CN" sz="3400" dirty="0">
                <a:solidFill>
                  <a:srgbClr val="FF0000"/>
                </a:solidFill>
              </a:rPr>
              <a:t>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The Algorithm of Finding SCCs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Algorithm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292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675529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800" dirty="0"/>
                  <a:t>be a directed graph.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Strongly Connected Components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293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68127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800" dirty="0"/>
                  <a:t>be a directed graph.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A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strongly connected component </a:t>
                </a:r>
                <a:r>
                  <a:rPr lang="en-US" altLang="zh-CN" sz="2800" dirty="0"/>
                  <a:t>(SCC) of G is a subset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S</a:t>
                </a:r>
                <a:r>
                  <a:rPr lang="en-US" altLang="zh-CN" sz="2800" dirty="0"/>
                  <a:t> of V such that</a:t>
                </a:r>
              </a:p>
              <a:p>
                <a:pPr eaLnBrk="1" hangingPunct="1">
                  <a:spcBef>
                    <a:spcPts val="0"/>
                  </a:spcBef>
                </a:pPr>
                <a:r>
                  <a:rPr lang="en-US" altLang="zh-CN" sz="2800" dirty="0"/>
                  <a:t>For any two vertices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altLang="zh-CN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800" dirty="0"/>
                  <a:t>, it must hold that: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Strongly Connected Components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294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58618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800" dirty="0"/>
                  <a:t>be a directed graph.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A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strongly connected component </a:t>
                </a:r>
                <a:r>
                  <a:rPr lang="en-US" altLang="zh-CN" sz="2800" dirty="0"/>
                  <a:t>(SCC) of G is a subset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S</a:t>
                </a:r>
                <a:r>
                  <a:rPr lang="en-US" altLang="zh-CN" sz="2800" dirty="0"/>
                  <a:t> of V such that</a:t>
                </a:r>
              </a:p>
              <a:p>
                <a:pPr eaLnBrk="1" hangingPunct="1">
                  <a:spcBef>
                    <a:spcPts val="0"/>
                  </a:spcBef>
                </a:pPr>
                <a:r>
                  <a:rPr lang="en-US" altLang="zh-CN" sz="2800" dirty="0"/>
                  <a:t>For any two vertices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altLang="zh-CN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800" dirty="0"/>
                  <a:t>, it must hold that:</a:t>
                </a:r>
              </a:p>
              <a:p>
                <a:pPr lvl="1" eaLnBrk="1" hangingPunct="1">
                  <a:spcBef>
                    <a:spcPts val="0"/>
                  </a:spcBef>
                </a:pPr>
                <a:r>
                  <a:rPr lang="en-US" altLang="zh-CN" sz="2400" dirty="0"/>
                  <a:t>There is a path from u to v.</a:t>
                </a:r>
              </a:p>
              <a:p>
                <a:pPr lvl="1" eaLnBrk="1" hangingPunct="1">
                  <a:spcBef>
                    <a:spcPts val="0"/>
                  </a:spcBef>
                </a:pPr>
                <a:r>
                  <a:rPr lang="en-US" altLang="zh-CN" sz="2400" dirty="0"/>
                  <a:t>There is a path from v to u.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Strongly Connected Components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295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27786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800" dirty="0"/>
                  <a:t>be a directed graph.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A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strongly connected component </a:t>
                </a:r>
                <a:r>
                  <a:rPr lang="en-US" altLang="zh-CN" sz="2800" dirty="0"/>
                  <a:t>(SCC) of G is a subset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S</a:t>
                </a:r>
                <a:r>
                  <a:rPr lang="en-US" altLang="zh-CN" sz="2800" dirty="0"/>
                  <a:t> of V such that</a:t>
                </a:r>
              </a:p>
              <a:p>
                <a:pPr eaLnBrk="1" hangingPunct="1">
                  <a:spcBef>
                    <a:spcPts val="0"/>
                  </a:spcBef>
                </a:pPr>
                <a:r>
                  <a:rPr lang="en-US" altLang="zh-CN" sz="2800" dirty="0"/>
                  <a:t>For any two vertices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altLang="zh-CN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800" dirty="0"/>
                  <a:t>, it must hold that:</a:t>
                </a:r>
              </a:p>
              <a:p>
                <a:pPr lvl="1" eaLnBrk="1" hangingPunct="1">
                  <a:spcBef>
                    <a:spcPts val="0"/>
                  </a:spcBef>
                </a:pPr>
                <a:r>
                  <a:rPr lang="en-US" altLang="zh-CN" sz="2400" dirty="0"/>
                  <a:t>There is a path from u to v.</a:t>
                </a:r>
              </a:p>
              <a:p>
                <a:pPr lvl="1" eaLnBrk="1" hangingPunct="1">
                  <a:spcBef>
                    <a:spcPts val="0"/>
                  </a:spcBef>
                </a:pPr>
                <a:r>
                  <a:rPr lang="en-US" altLang="zh-CN" sz="2400" dirty="0"/>
                  <a:t>There is a path from v to u.</a:t>
                </a:r>
              </a:p>
              <a:p>
                <a:pPr eaLnBrk="1" hangingPunct="1">
                  <a:spcBef>
                    <a:spcPts val="0"/>
                  </a:spcBef>
                </a:pPr>
                <a:r>
                  <a:rPr lang="en-US" altLang="zh-CN" sz="2800" dirty="0"/>
                  <a:t>S is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maximal</a:t>
                </a:r>
                <a:r>
                  <a:rPr lang="en-US" altLang="zh-CN" sz="2800" dirty="0"/>
                  <a:t> in the sense that we cannot put any more vertex into S without violating the above property.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Strongly Connected Components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296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03297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800" dirty="0"/>
              <a:t>Consider the following graph: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297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" name="直接箭头连接符 9"/>
          <p:cNvCxnSpPr>
            <a:stCxn id="7" idx="6"/>
            <a:endCxn id="6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" name="直接箭头连接符 10"/>
          <p:cNvCxnSpPr>
            <a:stCxn id="7" idx="4"/>
            <a:endCxn id="9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直接箭头连接符 11"/>
          <p:cNvCxnSpPr>
            <a:stCxn id="6" idx="4"/>
            <a:endCxn id="9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3" name="椭圆 12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6" name="直接箭头连接符 15"/>
          <p:cNvCxnSpPr>
            <a:stCxn id="6" idx="7"/>
            <a:endCxn id="13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7" name="直接箭头连接符 16"/>
          <p:cNvCxnSpPr>
            <a:stCxn id="14" idx="0"/>
            <a:endCxn id="13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8" name="直接箭头连接符 17"/>
          <p:cNvCxnSpPr>
            <a:stCxn id="7" idx="5"/>
            <a:endCxn id="1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9" name="直接箭头连接符 18"/>
          <p:cNvCxnSpPr>
            <a:stCxn id="14" idx="4"/>
            <a:endCxn id="1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0" name="椭圆 19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1" name="直接箭头连接符 20"/>
          <p:cNvCxnSpPr>
            <a:stCxn id="20" idx="2"/>
            <a:endCxn id="1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2" name="直接箭头连接符 21"/>
          <p:cNvCxnSpPr>
            <a:stCxn id="23" idx="2"/>
            <a:endCxn id="1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3" name="椭圆 22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6" name="直接箭头连接符 25"/>
          <p:cNvCxnSpPr>
            <a:stCxn id="24" idx="4"/>
            <a:endCxn id="20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7" name="直接箭头连接符 26"/>
          <p:cNvCxnSpPr>
            <a:stCxn id="20" idx="7"/>
            <a:endCxn id="25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8" name="直接箭头连接符 27"/>
          <p:cNvCxnSpPr>
            <a:stCxn id="25" idx="2"/>
            <a:endCxn id="24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9" name="直接箭头连接符 28"/>
          <p:cNvCxnSpPr>
            <a:stCxn id="13" idx="5"/>
            <a:endCxn id="20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0" name="直接箭头连接符 29"/>
          <p:cNvCxnSpPr>
            <a:stCxn id="15" idx="7"/>
            <a:endCxn id="23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1" name="椭圆 30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3" name="直接箭头连接符 32"/>
          <p:cNvCxnSpPr>
            <a:stCxn id="23" idx="6"/>
            <a:endCxn id="32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4" name="曲线连接符 33"/>
          <p:cNvCxnSpPr>
            <a:stCxn id="31" idx="0"/>
            <a:endCxn id="32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5" name="曲线连接符 34"/>
          <p:cNvCxnSpPr>
            <a:stCxn id="32" idx="4"/>
            <a:endCxn id="31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6" name="直接箭头连接符 35"/>
          <p:cNvCxnSpPr>
            <a:stCxn id="15" idx="6"/>
            <a:endCxn id="31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7" name="曲线连接符 36"/>
          <p:cNvCxnSpPr>
            <a:stCxn id="15" idx="2"/>
            <a:endCxn id="1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8" name="曲线连接符 37"/>
          <p:cNvCxnSpPr>
            <a:stCxn id="23" idx="7"/>
            <a:endCxn id="13" idx="7"/>
          </p:cNvCxnSpPr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121726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Consider the following graph: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{10,11,12}</m:t>
                    </m:r>
                  </m:oMath>
                </a14:m>
                <a:r>
                  <a:rPr lang="en-US" altLang="zh-CN" sz="2400" dirty="0"/>
                  <a:t> is an SCC.</a:t>
                </a:r>
              </a:p>
              <a:p>
                <a:pPr eaLnBrk="1" hangingPunct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{6,10,11,12}</m:t>
                    </m:r>
                  </m:oMath>
                </a14:m>
                <a:r>
                  <a:rPr lang="en-US" altLang="zh-CN" sz="2400" dirty="0"/>
                  <a:t> is not an SCC.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298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" name="直接箭头连接符 9"/>
          <p:cNvCxnSpPr>
            <a:stCxn id="7" idx="6"/>
            <a:endCxn id="6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" name="直接箭头连接符 10"/>
          <p:cNvCxnSpPr>
            <a:stCxn id="7" idx="4"/>
            <a:endCxn id="9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直接箭头连接符 11"/>
          <p:cNvCxnSpPr>
            <a:stCxn id="6" idx="4"/>
            <a:endCxn id="9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3" name="椭圆 12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6" name="直接箭头连接符 15"/>
          <p:cNvCxnSpPr>
            <a:stCxn id="6" idx="7"/>
            <a:endCxn id="13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7" name="直接箭头连接符 16"/>
          <p:cNvCxnSpPr>
            <a:stCxn id="14" idx="0"/>
            <a:endCxn id="13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8" name="直接箭头连接符 17"/>
          <p:cNvCxnSpPr>
            <a:stCxn id="7" idx="5"/>
            <a:endCxn id="1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9" name="直接箭头连接符 18"/>
          <p:cNvCxnSpPr>
            <a:stCxn id="14" idx="4"/>
            <a:endCxn id="1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0" name="椭圆 19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1" name="直接箭头连接符 20"/>
          <p:cNvCxnSpPr>
            <a:stCxn id="20" idx="2"/>
            <a:endCxn id="1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2" name="直接箭头连接符 21"/>
          <p:cNvCxnSpPr>
            <a:stCxn id="23" idx="2"/>
            <a:endCxn id="1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3" name="椭圆 22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6" name="直接箭头连接符 25"/>
          <p:cNvCxnSpPr>
            <a:stCxn id="24" idx="4"/>
            <a:endCxn id="20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7" name="直接箭头连接符 26"/>
          <p:cNvCxnSpPr>
            <a:stCxn id="20" idx="7"/>
            <a:endCxn id="25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8" name="直接箭头连接符 27"/>
          <p:cNvCxnSpPr>
            <a:stCxn id="25" idx="2"/>
            <a:endCxn id="24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9" name="直接箭头连接符 28"/>
          <p:cNvCxnSpPr>
            <a:stCxn id="13" idx="5"/>
            <a:endCxn id="20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0" name="直接箭头连接符 29"/>
          <p:cNvCxnSpPr>
            <a:stCxn id="15" idx="7"/>
            <a:endCxn id="23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1" name="椭圆 30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3" name="直接箭头连接符 32"/>
          <p:cNvCxnSpPr>
            <a:stCxn id="23" idx="6"/>
            <a:endCxn id="32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4" name="曲线连接符 33"/>
          <p:cNvCxnSpPr>
            <a:stCxn id="31" idx="0"/>
            <a:endCxn id="32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5" name="曲线连接符 34"/>
          <p:cNvCxnSpPr>
            <a:stCxn id="32" idx="4"/>
            <a:endCxn id="31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6" name="直接箭头连接符 35"/>
          <p:cNvCxnSpPr>
            <a:stCxn id="15" idx="6"/>
            <a:endCxn id="31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7" name="曲线连接符 36"/>
          <p:cNvCxnSpPr>
            <a:stCxn id="15" idx="2"/>
            <a:endCxn id="1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8" name="曲线连接符 37"/>
          <p:cNvCxnSpPr>
            <a:stCxn id="23" idx="7"/>
            <a:endCxn id="13" idx="7"/>
          </p:cNvCxnSpPr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1974870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Consider the following graph: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{10,11,12}</m:t>
                    </m:r>
                  </m:oMath>
                </a14:m>
                <a:r>
                  <a:rPr lang="en-US" altLang="zh-CN" sz="2400" dirty="0"/>
                  <a:t> is an SCC.</a:t>
                </a:r>
              </a:p>
              <a:p>
                <a:pPr eaLnBrk="1" hangingPunct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{6,10,11,12}</m:t>
                    </m:r>
                  </m:oMath>
                </a14:m>
                <a:r>
                  <a:rPr lang="en-US" altLang="zh-CN" sz="2400" dirty="0"/>
                  <a:t> is not an SCC.</a:t>
                </a:r>
              </a:p>
              <a:p>
                <a:pPr eaLnBrk="1" hangingPunct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{1,2,3,4,6}</m:t>
                    </m:r>
                  </m:oMath>
                </a14:m>
                <a:r>
                  <a:rPr lang="en-US" altLang="zh-CN" sz="2400" dirty="0"/>
                  <a:t> is not an SCC (because we can still add vertex 7).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299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" name="直接箭头连接符 9"/>
          <p:cNvCxnSpPr>
            <a:stCxn id="7" idx="6"/>
            <a:endCxn id="6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" name="直接箭头连接符 10"/>
          <p:cNvCxnSpPr>
            <a:stCxn id="7" idx="4"/>
            <a:endCxn id="9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直接箭头连接符 11"/>
          <p:cNvCxnSpPr>
            <a:stCxn id="6" idx="4"/>
            <a:endCxn id="9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3" name="椭圆 12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6" name="直接箭头连接符 15"/>
          <p:cNvCxnSpPr>
            <a:stCxn id="6" idx="7"/>
            <a:endCxn id="13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7" name="直接箭头连接符 16"/>
          <p:cNvCxnSpPr>
            <a:stCxn id="14" idx="0"/>
            <a:endCxn id="13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8" name="直接箭头连接符 17"/>
          <p:cNvCxnSpPr>
            <a:stCxn id="7" idx="5"/>
            <a:endCxn id="1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9" name="直接箭头连接符 18"/>
          <p:cNvCxnSpPr>
            <a:stCxn id="14" idx="4"/>
            <a:endCxn id="1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0" name="椭圆 19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1" name="直接箭头连接符 20"/>
          <p:cNvCxnSpPr>
            <a:stCxn id="20" idx="2"/>
            <a:endCxn id="1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2" name="直接箭头连接符 21"/>
          <p:cNvCxnSpPr>
            <a:stCxn id="23" idx="2"/>
            <a:endCxn id="1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3" name="椭圆 22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6" name="直接箭头连接符 25"/>
          <p:cNvCxnSpPr>
            <a:stCxn id="24" idx="4"/>
            <a:endCxn id="20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7" name="直接箭头连接符 26"/>
          <p:cNvCxnSpPr>
            <a:stCxn id="20" idx="7"/>
            <a:endCxn id="25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8" name="直接箭头连接符 27"/>
          <p:cNvCxnSpPr>
            <a:stCxn id="25" idx="2"/>
            <a:endCxn id="24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9" name="直接箭头连接符 28"/>
          <p:cNvCxnSpPr>
            <a:stCxn id="13" idx="5"/>
            <a:endCxn id="20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0" name="直接箭头连接符 29"/>
          <p:cNvCxnSpPr>
            <a:stCxn id="15" idx="7"/>
            <a:endCxn id="23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1" name="椭圆 30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3" name="直接箭头连接符 32"/>
          <p:cNvCxnSpPr>
            <a:stCxn id="23" idx="6"/>
            <a:endCxn id="32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4" name="曲线连接符 33"/>
          <p:cNvCxnSpPr>
            <a:stCxn id="31" idx="0"/>
            <a:endCxn id="32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5" name="曲线连接符 34"/>
          <p:cNvCxnSpPr>
            <a:stCxn id="32" idx="4"/>
            <a:endCxn id="31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6" name="直接箭头连接符 35"/>
          <p:cNvCxnSpPr>
            <a:stCxn id="15" idx="6"/>
            <a:endCxn id="31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7" name="曲线连接符 36"/>
          <p:cNvCxnSpPr>
            <a:stCxn id="15" idx="2"/>
            <a:endCxn id="1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8" name="曲线连接符 37"/>
          <p:cNvCxnSpPr>
            <a:stCxn id="23" idx="7"/>
            <a:endCxn id="13" idx="7"/>
          </p:cNvCxnSpPr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89252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Introduction to Part IV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Review of Basic Graph Search Algorithms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Basic Concepts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The Breadth-First Search (BFS)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The Depth-First Search (DFS)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 Topological Sort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The </a:t>
            </a:r>
            <a:r>
              <a:rPr lang="en-US" altLang="zh-CN" dirty="0"/>
              <a:t>Topological Sort </a:t>
            </a:r>
            <a:r>
              <a:rPr lang="en-US" altLang="zh-CN" sz="2600" dirty="0"/>
              <a:t>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</a:t>
            </a:r>
            <a:r>
              <a:rPr lang="en-US" altLang="zh-CN" dirty="0"/>
              <a:t>Topological Sort</a:t>
            </a:r>
            <a:r>
              <a:rPr lang="en-US" altLang="zh-CN" sz="2600" dirty="0"/>
              <a:t>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600" dirty="0"/>
              <a:t>Strongly Connected Components</a:t>
            </a:r>
            <a:r>
              <a:rPr lang="en-US" altLang="zh-CN" sz="3400" dirty="0"/>
              <a:t>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The Algorithm of Finding SCCs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Algorithm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175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3841576" y="980728"/>
            <a:ext cx="519492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Each edge has two </a:t>
            </a:r>
            <a:r>
              <a:rPr lang="en-US" altLang="zh-CN" sz="2400" dirty="0">
                <a:solidFill>
                  <a:srgbClr val="FF0000"/>
                </a:solidFill>
              </a:rPr>
              <a:t>endpoints 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Terminology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48880"/>
            <a:ext cx="376675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2421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Consider the following graph: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{10,11,12}</m:t>
                    </m:r>
                  </m:oMath>
                </a14:m>
                <a:r>
                  <a:rPr lang="en-US" altLang="zh-CN" sz="2400" dirty="0"/>
                  <a:t> is an SCC.</a:t>
                </a:r>
              </a:p>
              <a:p>
                <a:pPr eaLnBrk="1" hangingPunct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{6,10,11,12}</m:t>
                    </m:r>
                  </m:oMath>
                </a14:m>
                <a:r>
                  <a:rPr lang="en-US" altLang="zh-CN" sz="2400" dirty="0"/>
                  <a:t> is not an SCC.</a:t>
                </a:r>
              </a:p>
              <a:p>
                <a:pPr eaLnBrk="1" hangingPunct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{1,2,3,4,6}</m:t>
                    </m:r>
                  </m:oMath>
                </a14:m>
                <a:r>
                  <a:rPr lang="en-US" altLang="zh-CN" sz="2400" dirty="0"/>
                  <a:t> is not an SCC (because we can still add vertex 7).</a:t>
                </a:r>
              </a:p>
              <a:p>
                <a:pPr eaLnBrk="1" hangingPunct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{1,2,3,4,6,7}</m:t>
                    </m:r>
                  </m:oMath>
                </a14:m>
                <a:r>
                  <a:rPr lang="en-US" altLang="zh-CN" sz="2400" dirty="0"/>
                  <a:t> is an SCC.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 b="-1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300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" name="直接箭头连接符 9"/>
          <p:cNvCxnSpPr>
            <a:stCxn id="7" idx="6"/>
            <a:endCxn id="6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" name="直接箭头连接符 10"/>
          <p:cNvCxnSpPr>
            <a:stCxn id="7" idx="4"/>
            <a:endCxn id="9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直接箭头连接符 11"/>
          <p:cNvCxnSpPr>
            <a:stCxn id="6" idx="4"/>
            <a:endCxn id="9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3" name="椭圆 12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6" name="直接箭头连接符 15"/>
          <p:cNvCxnSpPr>
            <a:stCxn id="6" idx="7"/>
            <a:endCxn id="13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7" name="直接箭头连接符 16"/>
          <p:cNvCxnSpPr>
            <a:stCxn id="14" idx="0"/>
            <a:endCxn id="13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8" name="直接箭头连接符 17"/>
          <p:cNvCxnSpPr>
            <a:stCxn id="7" idx="5"/>
            <a:endCxn id="1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9" name="直接箭头连接符 18"/>
          <p:cNvCxnSpPr>
            <a:stCxn id="14" idx="4"/>
            <a:endCxn id="1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0" name="椭圆 19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1" name="直接箭头连接符 20"/>
          <p:cNvCxnSpPr>
            <a:stCxn id="20" idx="2"/>
            <a:endCxn id="1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2" name="直接箭头连接符 21"/>
          <p:cNvCxnSpPr>
            <a:stCxn id="23" idx="2"/>
            <a:endCxn id="1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3" name="椭圆 22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6" name="直接箭头连接符 25"/>
          <p:cNvCxnSpPr>
            <a:stCxn id="24" idx="4"/>
            <a:endCxn id="20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7" name="直接箭头连接符 26"/>
          <p:cNvCxnSpPr>
            <a:stCxn id="20" idx="7"/>
            <a:endCxn id="25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8" name="直接箭头连接符 27"/>
          <p:cNvCxnSpPr>
            <a:stCxn id="25" idx="2"/>
            <a:endCxn id="24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9" name="直接箭头连接符 28"/>
          <p:cNvCxnSpPr>
            <a:stCxn id="13" idx="5"/>
            <a:endCxn id="20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0" name="直接箭头连接符 29"/>
          <p:cNvCxnSpPr>
            <a:stCxn id="15" idx="7"/>
            <a:endCxn id="23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1" name="椭圆 30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3" name="直接箭头连接符 32"/>
          <p:cNvCxnSpPr>
            <a:stCxn id="23" idx="6"/>
            <a:endCxn id="32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4" name="曲线连接符 33"/>
          <p:cNvCxnSpPr>
            <a:stCxn id="31" idx="0"/>
            <a:endCxn id="32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5" name="曲线连接符 34"/>
          <p:cNvCxnSpPr>
            <a:stCxn id="32" idx="4"/>
            <a:endCxn id="31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6" name="直接箭头连接符 35"/>
          <p:cNvCxnSpPr>
            <a:stCxn id="15" idx="6"/>
            <a:endCxn id="31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7" name="曲线连接符 36"/>
          <p:cNvCxnSpPr>
            <a:stCxn id="15" idx="2"/>
            <a:endCxn id="1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8" name="曲线连接符 37"/>
          <p:cNvCxnSpPr>
            <a:stCxn id="23" idx="7"/>
            <a:endCxn id="13" idx="7"/>
          </p:cNvCxnSpPr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18969584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Theorem</a:t>
                </a:r>
                <a:r>
                  <a:rPr lang="en-US" altLang="zh-CN" sz="2800" dirty="0"/>
                  <a:t>: 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 are both SCCs of G. 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altLang="zh-CN" sz="2800" dirty="0"/>
                  <a:t>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SCCs are Disjoint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301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15622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Theorem</a:t>
                </a:r>
                <a:r>
                  <a:rPr lang="en-US" altLang="zh-CN" sz="2800" dirty="0"/>
                  <a:t>: 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 are both SCCs of G. 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altLang="zh-CN" sz="2800" dirty="0"/>
                  <a:t>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Proof</a:t>
                </a:r>
                <a:r>
                  <a:rPr lang="en-US" altLang="zh-CN" sz="2800" dirty="0"/>
                  <a:t>: Assume that there is a vertex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v</a:t>
                </a:r>
                <a:r>
                  <a:rPr lang="en-US" altLang="zh-CN" sz="2800" dirty="0"/>
                  <a:t> in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. 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 r="-3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SCCs are Disjoint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302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74773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Theorem</a:t>
                </a:r>
                <a:r>
                  <a:rPr lang="en-US" altLang="zh-CN" sz="2800" dirty="0"/>
                  <a:t>: 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 are both SCCs of G. 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altLang="zh-CN" sz="2800" dirty="0"/>
                  <a:t>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Proof</a:t>
                </a:r>
                <a:r>
                  <a:rPr lang="en-US" altLang="zh-CN" sz="2800" dirty="0"/>
                  <a:t>: Assume that there is a vertex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v</a:t>
                </a:r>
                <a:r>
                  <a:rPr lang="en-US" altLang="zh-CN" sz="2800" dirty="0"/>
                  <a:t> in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. Then, for any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and any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: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 r="-3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SCCs are Disjoint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303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128263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Theorem</a:t>
                </a:r>
                <a:r>
                  <a:rPr lang="en-US" altLang="zh-CN" sz="2800" dirty="0"/>
                  <a:t>: 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 are both SCCs of G. 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altLang="zh-CN" sz="2800" dirty="0"/>
                  <a:t>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Proof</a:t>
                </a:r>
                <a:r>
                  <a:rPr lang="en-US" altLang="zh-CN" sz="2800" dirty="0"/>
                  <a:t>: Assume that there is a vertex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v</a:t>
                </a:r>
                <a:r>
                  <a:rPr lang="en-US" altLang="zh-CN" sz="2800" dirty="0"/>
                  <a:t> in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. Then, for any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and any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:</a:t>
                </a:r>
              </a:p>
              <a:p>
                <a:pPr eaLnBrk="1" hangingPunct="1">
                  <a:spcBef>
                    <a:spcPts val="0"/>
                  </a:spcBef>
                </a:pPr>
                <a:r>
                  <a:rPr lang="en-US" altLang="zh-CN" sz="2800" dirty="0"/>
                  <a:t>There is a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: we can first go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to v within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, and then from v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 within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.</a:t>
                </a:r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 r="-3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SCCs are Disjoint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304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73582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Theorem</a:t>
                </a:r>
                <a:r>
                  <a:rPr lang="en-US" altLang="zh-CN" sz="2800" dirty="0"/>
                  <a:t>: 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 are both SCCs of G. 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altLang="zh-CN" sz="2800" dirty="0"/>
                  <a:t>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Proof</a:t>
                </a:r>
                <a:r>
                  <a:rPr lang="en-US" altLang="zh-CN" sz="2800" dirty="0"/>
                  <a:t>: Assume that there is a vertex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v</a:t>
                </a:r>
                <a:r>
                  <a:rPr lang="en-US" altLang="zh-CN" sz="2800" dirty="0"/>
                  <a:t> in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. Then, for any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and any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:</a:t>
                </a:r>
              </a:p>
              <a:p>
                <a:pPr eaLnBrk="1" hangingPunct="1">
                  <a:spcBef>
                    <a:spcPts val="0"/>
                  </a:spcBef>
                </a:pPr>
                <a:r>
                  <a:rPr lang="en-US" altLang="zh-CN" sz="2800" dirty="0"/>
                  <a:t>There is a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: we can first go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to v within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, and then from v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 within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.</a:t>
                </a:r>
              </a:p>
              <a:p>
                <a:pPr eaLnBrk="1" hangingPunct="1">
                  <a:spcBef>
                    <a:spcPts val="0"/>
                  </a:spcBef>
                </a:pPr>
                <a:r>
                  <a:rPr lang="en-US" altLang="zh-CN" sz="2800" dirty="0"/>
                  <a:t>Likewise, there is also a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.</a:t>
                </a:r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 r="-3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SCCs are Disjoint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305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643435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Theorem</a:t>
                </a:r>
                <a:r>
                  <a:rPr lang="en-US" altLang="zh-CN" sz="2800" dirty="0"/>
                  <a:t>: 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 are both SCCs of G. 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altLang="zh-CN" sz="2800" dirty="0"/>
                  <a:t>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Proof</a:t>
                </a:r>
                <a:r>
                  <a:rPr lang="en-US" altLang="zh-CN" sz="2800" dirty="0"/>
                  <a:t>: Assume that there is a vertex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v</a:t>
                </a:r>
                <a:r>
                  <a:rPr lang="en-US" altLang="zh-CN" sz="2800" dirty="0"/>
                  <a:t> in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. Then, for any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and any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:</a:t>
                </a:r>
              </a:p>
              <a:p>
                <a:pPr eaLnBrk="1" hangingPunct="1">
                  <a:spcBef>
                    <a:spcPts val="0"/>
                  </a:spcBef>
                </a:pPr>
                <a:r>
                  <a:rPr lang="en-US" altLang="zh-CN" sz="2800" dirty="0"/>
                  <a:t>There is a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: we can first go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to v within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, and then from v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 within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.</a:t>
                </a:r>
              </a:p>
              <a:p>
                <a:pPr eaLnBrk="1" hangingPunct="1">
                  <a:spcBef>
                    <a:spcPts val="0"/>
                  </a:spcBef>
                </a:pPr>
                <a:r>
                  <a:rPr lang="en-US" altLang="zh-CN" sz="2800" dirty="0"/>
                  <a:t>Likewise, there is also a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.</a:t>
                </a:r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Hence, neither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nor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 is maximal, contradicting the fact that they are SCCs.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 r="-3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SCCs are Disjoint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306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1568856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Given a directed graph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, the goal of the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finding strongly connected components problem </a:t>
                </a:r>
                <a:r>
                  <a:rPr lang="en-US" altLang="zh-CN" sz="2800" dirty="0"/>
                  <a:t>is to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Problem of Finding SCCs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307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05482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Given a directed graph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, the goal of the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finding strongly connected components problem </a:t>
                </a:r>
                <a:r>
                  <a:rPr lang="en-US" altLang="zh-CN" sz="2800" dirty="0"/>
                  <a:t>is to divide V into disjoint subsets, each of which is an SCC.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Problem of Finding SCCs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308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17897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Given a directed graph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, the goal of the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finding strongly connected components problem </a:t>
                </a:r>
                <a:r>
                  <a:rPr lang="en-US" altLang="zh-CN" sz="2800" dirty="0"/>
                  <a:t>is to divide V into disjoint subsets, each of which is an SCC.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Example: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/>
                  <a:t>The goal is to output the following 4 SCCs: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 b="-5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Problem of Finding SCCs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309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2339752" y="3810372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1547664" y="386104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030151" y="4725104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" name="直接箭头连接符 9"/>
          <p:cNvCxnSpPr>
            <a:stCxn id="7" idx="6"/>
            <a:endCxn id="6" idx="2"/>
          </p:cNvCxnSpPr>
          <p:nvPr/>
        </p:nvCxnSpPr>
        <p:spPr bwMode="auto">
          <a:xfrm flipV="1">
            <a:off x="1907664" y="3990372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" name="直接箭头连接符 10"/>
          <p:cNvCxnSpPr>
            <a:stCxn id="7" idx="4"/>
            <a:endCxn id="9" idx="1"/>
          </p:cNvCxnSpPr>
          <p:nvPr/>
        </p:nvCxnSpPr>
        <p:spPr bwMode="auto">
          <a:xfrm>
            <a:off x="1727664" y="4221048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直接箭头连接符 11"/>
          <p:cNvCxnSpPr>
            <a:stCxn id="6" idx="4"/>
            <a:endCxn id="9" idx="7"/>
          </p:cNvCxnSpPr>
          <p:nvPr/>
        </p:nvCxnSpPr>
        <p:spPr bwMode="auto">
          <a:xfrm flipH="1">
            <a:off x="2337430" y="4170372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3" name="椭圆 12"/>
          <p:cNvSpPr/>
          <p:nvPr/>
        </p:nvSpPr>
        <p:spPr bwMode="auto">
          <a:xfrm>
            <a:off x="3347864" y="2924944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239872" y="4384311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779952" y="5373216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6" name="直接箭头连接符 15"/>
          <p:cNvCxnSpPr>
            <a:stCxn id="6" idx="7"/>
            <a:endCxn id="13" idx="3"/>
          </p:cNvCxnSpPr>
          <p:nvPr/>
        </p:nvCxnSpPr>
        <p:spPr bwMode="auto">
          <a:xfrm flipV="1">
            <a:off x="2647031" y="3232223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7" name="直接箭头连接符 16"/>
          <p:cNvCxnSpPr>
            <a:stCxn id="14" idx="0"/>
            <a:endCxn id="13" idx="4"/>
          </p:cNvCxnSpPr>
          <p:nvPr/>
        </p:nvCxnSpPr>
        <p:spPr bwMode="auto">
          <a:xfrm flipV="1">
            <a:off x="3419872" y="3284944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8" name="直接箭头连接符 17"/>
          <p:cNvCxnSpPr>
            <a:stCxn id="7" idx="5"/>
            <a:endCxn id="14" idx="2"/>
          </p:cNvCxnSpPr>
          <p:nvPr/>
        </p:nvCxnSpPr>
        <p:spPr bwMode="auto">
          <a:xfrm>
            <a:off x="1854943" y="4168327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9" name="直接箭头连接符 18"/>
          <p:cNvCxnSpPr>
            <a:stCxn id="14" idx="4"/>
            <a:endCxn id="15" idx="1"/>
          </p:cNvCxnSpPr>
          <p:nvPr/>
        </p:nvCxnSpPr>
        <p:spPr bwMode="auto">
          <a:xfrm>
            <a:off x="3419872" y="4744311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0" name="椭圆 19"/>
          <p:cNvSpPr/>
          <p:nvPr/>
        </p:nvSpPr>
        <p:spPr bwMode="auto">
          <a:xfrm>
            <a:off x="3923928" y="4005024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1" name="直接箭头连接符 20"/>
          <p:cNvCxnSpPr>
            <a:stCxn id="20" idx="2"/>
            <a:endCxn id="14" idx="7"/>
          </p:cNvCxnSpPr>
          <p:nvPr/>
        </p:nvCxnSpPr>
        <p:spPr bwMode="auto">
          <a:xfrm flipH="1">
            <a:off x="3547151" y="4185024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2" name="直接箭头连接符 21"/>
          <p:cNvCxnSpPr>
            <a:stCxn id="23" idx="2"/>
            <a:endCxn id="14" idx="6"/>
          </p:cNvCxnSpPr>
          <p:nvPr/>
        </p:nvCxnSpPr>
        <p:spPr bwMode="auto">
          <a:xfrm flipH="1">
            <a:off x="3599872" y="4185024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3" name="椭圆 22"/>
          <p:cNvSpPr/>
          <p:nvPr/>
        </p:nvSpPr>
        <p:spPr bwMode="auto">
          <a:xfrm>
            <a:off x="5349325" y="4005024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4047656" y="3176992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876809" y="3336591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6" name="直接箭头连接符 25"/>
          <p:cNvCxnSpPr>
            <a:stCxn id="24" idx="4"/>
            <a:endCxn id="20" idx="0"/>
          </p:cNvCxnSpPr>
          <p:nvPr/>
        </p:nvCxnSpPr>
        <p:spPr bwMode="auto">
          <a:xfrm flipH="1">
            <a:off x="4103928" y="3536992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7" name="直接箭头连接符 26"/>
          <p:cNvCxnSpPr>
            <a:stCxn id="20" idx="7"/>
            <a:endCxn id="25" idx="2"/>
          </p:cNvCxnSpPr>
          <p:nvPr/>
        </p:nvCxnSpPr>
        <p:spPr bwMode="auto">
          <a:xfrm flipV="1">
            <a:off x="4231207" y="3516591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8" name="直接箭头连接符 27"/>
          <p:cNvCxnSpPr>
            <a:stCxn id="25" idx="2"/>
            <a:endCxn id="24" idx="6"/>
          </p:cNvCxnSpPr>
          <p:nvPr/>
        </p:nvCxnSpPr>
        <p:spPr bwMode="auto">
          <a:xfrm flipH="1" flipV="1">
            <a:off x="4407656" y="3356992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9" name="直接箭头连接符 28"/>
          <p:cNvCxnSpPr>
            <a:stCxn id="13" idx="5"/>
            <a:endCxn id="20" idx="1"/>
          </p:cNvCxnSpPr>
          <p:nvPr/>
        </p:nvCxnSpPr>
        <p:spPr bwMode="auto">
          <a:xfrm>
            <a:off x="3655143" y="3232223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0" name="直接箭头连接符 29"/>
          <p:cNvCxnSpPr>
            <a:stCxn id="15" idx="7"/>
            <a:endCxn id="23" idx="3"/>
          </p:cNvCxnSpPr>
          <p:nvPr/>
        </p:nvCxnSpPr>
        <p:spPr bwMode="auto">
          <a:xfrm flipV="1">
            <a:off x="4087231" y="4312303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1" name="椭圆 30"/>
          <p:cNvSpPr/>
          <p:nvPr/>
        </p:nvSpPr>
        <p:spPr bwMode="auto">
          <a:xfrm>
            <a:off x="5709325" y="494116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6372240" y="4309793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3" name="直接箭头连接符 32"/>
          <p:cNvCxnSpPr>
            <a:stCxn id="23" idx="6"/>
            <a:endCxn id="32" idx="1"/>
          </p:cNvCxnSpPr>
          <p:nvPr/>
        </p:nvCxnSpPr>
        <p:spPr bwMode="auto">
          <a:xfrm>
            <a:off x="5709325" y="4185024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4" name="曲线连接符 33"/>
          <p:cNvCxnSpPr>
            <a:stCxn id="31" idx="0"/>
            <a:endCxn id="32" idx="2"/>
          </p:cNvCxnSpPr>
          <p:nvPr/>
        </p:nvCxnSpPr>
        <p:spPr bwMode="auto">
          <a:xfrm rot="5400000" flipH="1" flipV="1">
            <a:off x="5905095" y="4474024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5" name="曲线连接符 34"/>
          <p:cNvCxnSpPr>
            <a:stCxn id="32" idx="4"/>
            <a:endCxn id="31" idx="6"/>
          </p:cNvCxnSpPr>
          <p:nvPr/>
        </p:nvCxnSpPr>
        <p:spPr bwMode="auto">
          <a:xfrm rot="5400000">
            <a:off x="6085096" y="4654023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6" name="直接箭头连接符 35"/>
          <p:cNvCxnSpPr>
            <a:stCxn id="15" idx="6"/>
            <a:endCxn id="31" idx="2"/>
          </p:cNvCxnSpPr>
          <p:nvPr/>
        </p:nvCxnSpPr>
        <p:spPr bwMode="auto">
          <a:xfrm flipV="1">
            <a:off x="4139952" y="5121168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7" name="曲线连接符 36"/>
          <p:cNvCxnSpPr>
            <a:stCxn id="15" idx="2"/>
            <a:endCxn id="15" idx="4"/>
          </p:cNvCxnSpPr>
          <p:nvPr/>
        </p:nvCxnSpPr>
        <p:spPr bwMode="auto">
          <a:xfrm rot="10800000" flipH="1" flipV="1">
            <a:off x="3779952" y="5553216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8" name="曲线连接符 37"/>
          <p:cNvCxnSpPr>
            <a:stCxn id="23" idx="7"/>
            <a:endCxn id="13" idx="7"/>
          </p:cNvCxnSpPr>
          <p:nvPr/>
        </p:nvCxnSpPr>
        <p:spPr bwMode="auto">
          <a:xfrm rot="16200000" flipV="1">
            <a:off x="4115834" y="2516974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54376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3841576" y="980728"/>
            <a:ext cx="519492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Each edge has two </a:t>
            </a:r>
            <a:r>
              <a:rPr lang="en-US" altLang="zh-CN" sz="2400" dirty="0">
                <a:solidFill>
                  <a:srgbClr val="FF0000"/>
                </a:solidFill>
              </a:rPr>
              <a:t>endpoints</a:t>
            </a:r>
          </a:p>
          <a:p>
            <a:pPr lvl="1" eaLnBrk="1" hangingPunct="1"/>
            <a:r>
              <a:rPr lang="en-US" altLang="zh-CN" sz="2000" dirty="0"/>
              <a:t>H and B are the endpoints of (H, B)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Terminology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48880"/>
            <a:ext cx="376675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3836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Given a directed graph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, the goal of the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finding strongly connected components problem </a:t>
                </a:r>
                <a:r>
                  <a:rPr lang="en-US" altLang="zh-CN" sz="2800" dirty="0"/>
                  <a:t>is to divide V into disjoint subsets, each of which is an SCC.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Example: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/>
                  <a:t>The goal is to output the following 4 SCCs: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10,11,12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1,2,3,4,6,7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8,9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{5}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 b="-69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Problem of Finding SCCs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310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2339752" y="3810372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1547664" y="386104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030151" y="4725104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" name="直接箭头连接符 9"/>
          <p:cNvCxnSpPr>
            <a:stCxn id="7" idx="6"/>
            <a:endCxn id="6" idx="2"/>
          </p:cNvCxnSpPr>
          <p:nvPr/>
        </p:nvCxnSpPr>
        <p:spPr bwMode="auto">
          <a:xfrm flipV="1">
            <a:off x="1907664" y="3990372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" name="直接箭头连接符 10"/>
          <p:cNvCxnSpPr>
            <a:stCxn id="7" idx="4"/>
            <a:endCxn id="9" idx="1"/>
          </p:cNvCxnSpPr>
          <p:nvPr/>
        </p:nvCxnSpPr>
        <p:spPr bwMode="auto">
          <a:xfrm>
            <a:off x="1727664" y="4221048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直接箭头连接符 11"/>
          <p:cNvCxnSpPr>
            <a:stCxn id="6" idx="4"/>
            <a:endCxn id="9" idx="7"/>
          </p:cNvCxnSpPr>
          <p:nvPr/>
        </p:nvCxnSpPr>
        <p:spPr bwMode="auto">
          <a:xfrm flipH="1">
            <a:off x="2337430" y="4170372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3" name="椭圆 12"/>
          <p:cNvSpPr/>
          <p:nvPr/>
        </p:nvSpPr>
        <p:spPr bwMode="auto">
          <a:xfrm>
            <a:off x="3347864" y="2924944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239872" y="4384311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779952" y="5373216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6" name="直接箭头连接符 15"/>
          <p:cNvCxnSpPr>
            <a:stCxn id="6" idx="7"/>
            <a:endCxn id="13" idx="3"/>
          </p:cNvCxnSpPr>
          <p:nvPr/>
        </p:nvCxnSpPr>
        <p:spPr bwMode="auto">
          <a:xfrm flipV="1">
            <a:off x="2647031" y="3232223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7" name="直接箭头连接符 16"/>
          <p:cNvCxnSpPr>
            <a:stCxn id="14" idx="0"/>
            <a:endCxn id="13" idx="4"/>
          </p:cNvCxnSpPr>
          <p:nvPr/>
        </p:nvCxnSpPr>
        <p:spPr bwMode="auto">
          <a:xfrm flipV="1">
            <a:off x="3419872" y="3284944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8" name="直接箭头连接符 17"/>
          <p:cNvCxnSpPr>
            <a:stCxn id="7" idx="5"/>
            <a:endCxn id="14" idx="2"/>
          </p:cNvCxnSpPr>
          <p:nvPr/>
        </p:nvCxnSpPr>
        <p:spPr bwMode="auto">
          <a:xfrm>
            <a:off x="1854943" y="4168327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9" name="直接箭头连接符 18"/>
          <p:cNvCxnSpPr>
            <a:stCxn id="14" idx="4"/>
            <a:endCxn id="15" idx="1"/>
          </p:cNvCxnSpPr>
          <p:nvPr/>
        </p:nvCxnSpPr>
        <p:spPr bwMode="auto">
          <a:xfrm>
            <a:off x="3419872" y="4744311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0" name="椭圆 19"/>
          <p:cNvSpPr/>
          <p:nvPr/>
        </p:nvSpPr>
        <p:spPr bwMode="auto">
          <a:xfrm>
            <a:off x="3923928" y="4005024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1" name="直接箭头连接符 20"/>
          <p:cNvCxnSpPr>
            <a:stCxn id="20" idx="2"/>
            <a:endCxn id="14" idx="7"/>
          </p:cNvCxnSpPr>
          <p:nvPr/>
        </p:nvCxnSpPr>
        <p:spPr bwMode="auto">
          <a:xfrm flipH="1">
            <a:off x="3547151" y="4185024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2" name="直接箭头连接符 21"/>
          <p:cNvCxnSpPr>
            <a:stCxn id="23" idx="2"/>
            <a:endCxn id="14" idx="6"/>
          </p:cNvCxnSpPr>
          <p:nvPr/>
        </p:nvCxnSpPr>
        <p:spPr bwMode="auto">
          <a:xfrm flipH="1">
            <a:off x="3599872" y="4185024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3" name="椭圆 22"/>
          <p:cNvSpPr/>
          <p:nvPr/>
        </p:nvSpPr>
        <p:spPr bwMode="auto">
          <a:xfrm>
            <a:off x="5349325" y="4005024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4047656" y="3176992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876809" y="3336591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6" name="直接箭头连接符 25"/>
          <p:cNvCxnSpPr>
            <a:stCxn id="24" idx="4"/>
            <a:endCxn id="20" idx="0"/>
          </p:cNvCxnSpPr>
          <p:nvPr/>
        </p:nvCxnSpPr>
        <p:spPr bwMode="auto">
          <a:xfrm flipH="1">
            <a:off x="4103928" y="3536992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7" name="直接箭头连接符 26"/>
          <p:cNvCxnSpPr>
            <a:stCxn id="20" idx="7"/>
            <a:endCxn id="25" idx="2"/>
          </p:cNvCxnSpPr>
          <p:nvPr/>
        </p:nvCxnSpPr>
        <p:spPr bwMode="auto">
          <a:xfrm flipV="1">
            <a:off x="4231207" y="3516591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8" name="直接箭头连接符 27"/>
          <p:cNvCxnSpPr>
            <a:stCxn id="25" idx="2"/>
            <a:endCxn id="24" idx="6"/>
          </p:cNvCxnSpPr>
          <p:nvPr/>
        </p:nvCxnSpPr>
        <p:spPr bwMode="auto">
          <a:xfrm flipH="1" flipV="1">
            <a:off x="4407656" y="3356992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9" name="直接箭头连接符 28"/>
          <p:cNvCxnSpPr>
            <a:stCxn id="13" idx="5"/>
            <a:endCxn id="20" idx="1"/>
          </p:cNvCxnSpPr>
          <p:nvPr/>
        </p:nvCxnSpPr>
        <p:spPr bwMode="auto">
          <a:xfrm>
            <a:off x="3655143" y="3232223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0" name="直接箭头连接符 29"/>
          <p:cNvCxnSpPr>
            <a:stCxn id="15" idx="7"/>
            <a:endCxn id="23" idx="3"/>
          </p:cNvCxnSpPr>
          <p:nvPr/>
        </p:nvCxnSpPr>
        <p:spPr bwMode="auto">
          <a:xfrm flipV="1">
            <a:off x="4087231" y="4312303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1" name="椭圆 30"/>
          <p:cNvSpPr/>
          <p:nvPr/>
        </p:nvSpPr>
        <p:spPr bwMode="auto">
          <a:xfrm>
            <a:off x="5709325" y="494116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6372240" y="4309793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3" name="直接箭头连接符 32"/>
          <p:cNvCxnSpPr>
            <a:stCxn id="23" idx="6"/>
            <a:endCxn id="32" idx="1"/>
          </p:cNvCxnSpPr>
          <p:nvPr/>
        </p:nvCxnSpPr>
        <p:spPr bwMode="auto">
          <a:xfrm>
            <a:off x="5709325" y="4185024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4" name="曲线连接符 33"/>
          <p:cNvCxnSpPr>
            <a:stCxn id="31" idx="0"/>
            <a:endCxn id="32" idx="2"/>
          </p:cNvCxnSpPr>
          <p:nvPr/>
        </p:nvCxnSpPr>
        <p:spPr bwMode="auto">
          <a:xfrm rot="5400000" flipH="1" flipV="1">
            <a:off x="5905095" y="4474024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5" name="曲线连接符 34"/>
          <p:cNvCxnSpPr>
            <a:stCxn id="32" idx="4"/>
            <a:endCxn id="31" idx="6"/>
          </p:cNvCxnSpPr>
          <p:nvPr/>
        </p:nvCxnSpPr>
        <p:spPr bwMode="auto">
          <a:xfrm rot="5400000">
            <a:off x="6085096" y="4654023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6" name="直接箭头连接符 35"/>
          <p:cNvCxnSpPr>
            <a:stCxn id="15" idx="6"/>
            <a:endCxn id="31" idx="2"/>
          </p:cNvCxnSpPr>
          <p:nvPr/>
        </p:nvCxnSpPr>
        <p:spPr bwMode="auto">
          <a:xfrm flipV="1">
            <a:off x="4139952" y="5121168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7" name="曲线连接符 36"/>
          <p:cNvCxnSpPr>
            <a:stCxn id="15" idx="2"/>
            <a:endCxn id="15" idx="4"/>
          </p:cNvCxnSpPr>
          <p:nvPr/>
        </p:nvCxnSpPr>
        <p:spPr bwMode="auto">
          <a:xfrm rot="10800000" flipH="1" flipV="1">
            <a:off x="3779952" y="5553216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8" name="曲线连接符 37"/>
          <p:cNvCxnSpPr>
            <a:stCxn id="23" idx="7"/>
            <a:endCxn id="13" idx="7"/>
          </p:cNvCxnSpPr>
          <p:nvPr/>
        </p:nvCxnSpPr>
        <p:spPr bwMode="auto">
          <a:xfrm rot="16200000" flipV="1">
            <a:off x="4115834" y="2516974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0451348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Algorithm of Finding SCCs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179512" y="5229200"/>
            <a:ext cx="8712968" cy="15121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/>
          <a:lstStyle/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ea typeface="黑体" pitchFamily="2" charset="-122"/>
              </a:rPr>
              <a:t>Robert </a:t>
            </a:r>
            <a:r>
              <a:rPr lang="en-US" altLang="zh-CN" sz="2400" dirty="0" err="1">
                <a:solidFill>
                  <a:schemeClr val="bg1"/>
                </a:solidFill>
                <a:ea typeface="黑体" pitchFamily="2" charset="-122"/>
              </a:rPr>
              <a:t>Tarjan</a:t>
            </a:r>
            <a:r>
              <a:rPr lang="en-US" altLang="zh-CN" sz="2400" dirty="0">
                <a:solidFill>
                  <a:schemeClr val="bg1"/>
                </a:solidFill>
                <a:ea typeface="黑体" pitchFamily="2" charset="-122"/>
              </a:rPr>
              <a:t>. Depth-First Search and Linear Graph Algorithms. SIAM Journal on Computing 1(2), 146-160, 1972. (CCF A</a:t>
            </a:r>
            <a:r>
              <a:rPr lang="zh-CN" altLang="en-US" sz="2400" dirty="0">
                <a:solidFill>
                  <a:schemeClr val="bg1"/>
                </a:solidFill>
                <a:ea typeface="黑体" pitchFamily="2" charset="-122"/>
              </a:rPr>
              <a:t>类期刊</a:t>
            </a:r>
            <a:r>
              <a:rPr lang="en-US" altLang="zh-CN" sz="2400" dirty="0">
                <a:solidFill>
                  <a:schemeClr val="bg1"/>
                </a:solidFill>
                <a:ea typeface="黑体" pitchFamily="2" charset="-122"/>
              </a:rPr>
              <a:t>)</a:t>
            </a:r>
            <a:endParaRPr lang="zh-CN" altLang="en-US" sz="24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752"/>
            <a:ext cx="7208455" cy="374451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237734" y="1519941"/>
            <a:ext cx="1582738" cy="3205302"/>
            <a:chOff x="7104063" y="936625"/>
            <a:chExt cx="1582738" cy="320530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4063" y="936625"/>
              <a:ext cx="1571625" cy="2347913"/>
            </a:xfrm>
            <a:prstGeom prst="rect">
              <a:avLst/>
            </a:prstGeom>
          </p:spPr>
        </p:pic>
        <p:sp>
          <p:nvSpPr>
            <p:cNvPr id="11" name="TextBox 14"/>
            <p:cNvSpPr txBox="1">
              <a:spLocks noChangeArrowheads="1"/>
            </p:cNvSpPr>
            <p:nvPr/>
          </p:nvSpPr>
          <p:spPr bwMode="auto">
            <a:xfrm>
              <a:off x="7104063" y="3310930"/>
              <a:ext cx="1582738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660033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indent="142875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Char char="o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Robert </a:t>
              </a:r>
              <a:r>
                <a:rPr lang="en-US" altLang="zh-CN" sz="2400" dirty="0" err="1">
                  <a:latin typeface="黑体" panose="02010609060101010101" pitchFamily="49" charset="-122"/>
                  <a:ea typeface="黑体" panose="02010609060101010101" pitchFamily="49" charset="-122"/>
                </a:rPr>
                <a:t>Tarjan</a:t>
              </a:r>
              <a:endPara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4150106"/>
      </p:ext>
    </p:extLst>
  </p:cSld>
  <p:clrMapOvr>
    <a:masterClrMapping/>
  </p:clrMapOvr>
  <p:transition spd="slow"/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Step 1</a:t>
            </a:r>
            <a:r>
              <a:rPr lang="en-US" altLang="zh-CN" sz="2800" dirty="0"/>
              <a:t>: Obtain the </a:t>
            </a:r>
            <a:r>
              <a:rPr lang="en-US" altLang="zh-CN" sz="2800" dirty="0">
                <a:solidFill>
                  <a:srgbClr val="FF0000"/>
                </a:solidFill>
              </a:rPr>
              <a:t>reverse graph G</a:t>
            </a:r>
            <a:r>
              <a:rPr lang="en-US" altLang="zh-CN" sz="2800" baseline="30000" dirty="0">
                <a:solidFill>
                  <a:srgbClr val="FF0000"/>
                </a:solidFill>
              </a:rPr>
              <a:t>R</a:t>
            </a:r>
            <a:r>
              <a:rPr lang="en-US" altLang="zh-CN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by reversing the directions of all the edges in G.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312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18374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original graph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313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1" name="直接箭头连接符 30"/>
          <p:cNvCxnSpPr>
            <a:stCxn id="29" idx="6"/>
            <a:endCxn id="86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4" name="直接箭头连接符 33"/>
          <p:cNvCxnSpPr>
            <a:stCxn id="29" idx="4"/>
            <a:endCxn id="30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7" name="直接箭头连接符 36"/>
          <p:cNvCxnSpPr>
            <a:stCxn id="86" idx="4"/>
            <a:endCxn id="30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42" name="椭圆 41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5" name="椭圆 4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46" name="直接箭头连接符 45"/>
          <p:cNvCxnSpPr>
            <a:stCxn id="86" idx="7"/>
            <a:endCxn id="42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1" name="直接箭头连接符 50"/>
          <p:cNvCxnSpPr>
            <a:stCxn id="44" idx="0"/>
            <a:endCxn id="42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4" name="直接箭头连接符 53"/>
          <p:cNvCxnSpPr>
            <a:stCxn id="29" idx="5"/>
            <a:endCxn id="4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8" name="直接箭头连接符 57"/>
          <p:cNvCxnSpPr>
            <a:stCxn id="44" idx="4"/>
            <a:endCxn id="4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6" name="椭圆 65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67" name="直接箭头连接符 66"/>
          <p:cNvCxnSpPr>
            <a:stCxn id="66" idx="2"/>
            <a:endCxn id="4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1" name="直接箭头连接符 70"/>
          <p:cNvCxnSpPr>
            <a:stCxn id="74" idx="2"/>
            <a:endCxn id="4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74" name="椭圆 73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0" name="椭圆 79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1" name="椭圆 80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0" name="直接箭头连接符 89"/>
          <p:cNvCxnSpPr>
            <a:stCxn id="80" idx="4"/>
            <a:endCxn id="66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2" name="直接箭头连接符 91"/>
          <p:cNvCxnSpPr>
            <a:stCxn id="66" idx="7"/>
            <a:endCxn id="81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3" name="直接箭头连接符 92"/>
          <p:cNvCxnSpPr>
            <a:stCxn id="81" idx="2"/>
            <a:endCxn id="80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5" name="直接箭头连接符 94"/>
          <p:cNvCxnSpPr>
            <a:stCxn id="42" idx="5"/>
            <a:endCxn id="66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7" name="直接箭头连接符 96"/>
          <p:cNvCxnSpPr>
            <a:stCxn id="45" idx="7"/>
            <a:endCxn id="74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03" name="椭圆 102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4" name="椭圆 103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5" name="直接箭头连接符 104"/>
          <p:cNvCxnSpPr>
            <a:stCxn id="74" idx="6"/>
            <a:endCxn id="104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7" name="曲线连接符 106"/>
          <p:cNvCxnSpPr>
            <a:stCxn id="103" idx="0"/>
            <a:endCxn id="104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2" name="曲线连接符 111"/>
          <p:cNvCxnSpPr>
            <a:stCxn id="104" idx="4"/>
            <a:endCxn id="103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5" name="直接箭头连接符 114"/>
          <p:cNvCxnSpPr>
            <a:stCxn id="45" idx="6"/>
            <a:endCxn id="103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17" name="曲线连接符 116"/>
          <p:cNvCxnSpPr>
            <a:stCxn id="45" idx="2"/>
            <a:endCxn id="4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9463" name="曲线连接符 19462"/>
          <p:cNvCxnSpPr>
            <a:stCxn id="74" idx="7"/>
            <a:endCxn id="42" idx="7"/>
          </p:cNvCxnSpPr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4798841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Obtain the reverse graph G</a:t>
            </a:r>
            <a:r>
              <a:rPr lang="en-US" altLang="zh-CN" sz="2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314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1" name="直接箭头连接符 30"/>
          <p:cNvCxnSpPr>
            <a:stCxn id="29" idx="6"/>
            <a:endCxn id="86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直接箭头连接符 33"/>
          <p:cNvCxnSpPr>
            <a:stCxn id="29" idx="4"/>
            <a:endCxn id="30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FF33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7" name="直接箭头连接符 36"/>
          <p:cNvCxnSpPr>
            <a:stCxn id="86" idx="4"/>
            <a:endCxn id="30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椭圆 41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5" name="椭圆 4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46" name="直接箭头连接符 45"/>
          <p:cNvCxnSpPr>
            <a:stCxn id="86" idx="7"/>
            <a:endCxn id="42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4" idx="0"/>
            <a:endCxn id="42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直接箭头连接符 53"/>
          <p:cNvCxnSpPr>
            <a:stCxn id="29" idx="5"/>
            <a:endCxn id="4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直接箭头连接符 57"/>
          <p:cNvCxnSpPr>
            <a:stCxn id="44" idx="4"/>
            <a:endCxn id="4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椭圆 65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67" name="直接箭头连接符 66"/>
          <p:cNvCxnSpPr>
            <a:stCxn id="66" idx="2"/>
            <a:endCxn id="4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stCxn id="74" idx="2"/>
            <a:endCxn id="4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4" name="椭圆 73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0" name="椭圆 79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1" name="椭圆 80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0" name="直接箭头连接符 89"/>
          <p:cNvCxnSpPr>
            <a:stCxn id="80" idx="4"/>
            <a:endCxn id="66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直接箭头连接符 91"/>
          <p:cNvCxnSpPr>
            <a:stCxn id="66" idx="7"/>
            <a:endCxn id="81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直接箭头连接符 92"/>
          <p:cNvCxnSpPr>
            <a:stCxn id="81" idx="2"/>
            <a:endCxn id="80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5" name="直接箭头连接符 94"/>
          <p:cNvCxnSpPr>
            <a:stCxn id="42" idx="5"/>
            <a:endCxn id="66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直接箭头连接符 96"/>
          <p:cNvCxnSpPr>
            <a:stCxn id="45" idx="7"/>
            <a:endCxn id="74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FF33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03" name="椭圆 102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4" name="椭圆 103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5" name="直接箭头连接符 104"/>
          <p:cNvCxnSpPr>
            <a:stCxn id="74" idx="6"/>
            <a:endCxn id="104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曲线连接符 106"/>
          <p:cNvCxnSpPr>
            <a:stCxn id="103" idx="0"/>
            <a:endCxn id="104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2" name="曲线连接符 111"/>
          <p:cNvCxnSpPr>
            <a:stCxn id="104" idx="4"/>
            <a:endCxn id="103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5" name="直接箭头连接符 114"/>
          <p:cNvCxnSpPr>
            <a:stCxn id="45" idx="6"/>
            <a:endCxn id="103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FF33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7" name="曲线连接符 116"/>
          <p:cNvCxnSpPr>
            <a:stCxn id="45" idx="2"/>
            <a:endCxn id="4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3" name="曲线连接符 142"/>
          <p:cNvCxnSpPr/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0655073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Step 1</a:t>
            </a:r>
            <a:r>
              <a:rPr lang="en-US" altLang="zh-CN" sz="2800" dirty="0"/>
              <a:t>: Obtain the </a:t>
            </a:r>
            <a:r>
              <a:rPr lang="en-US" altLang="zh-CN" sz="2800" dirty="0">
                <a:solidFill>
                  <a:srgbClr val="FF0000"/>
                </a:solidFill>
              </a:rPr>
              <a:t>reverse graph G</a:t>
            </a:r>
            <a:r>
              <a:rPr lang="en-US" altLang="zh-CN" sz="2800" baseline="30000" dirty="0">
                <a:solidFill>
                  <a:srgbClr val="FF0000"/>
                </a:solidFill>
              </a:rPr>
              <a:t>R</a:t>
            </a:r>
            <a:r>
              <a:rPr lang="en-US" altLang="zh-CN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by reversing the directions of all the edges in G.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Step 2</a:t>
            </a:r>
            <a:r>
              <a:rPr lang="en-US" altLang="zh-CN" sz="2800" dirty="0"/>
              <a:t>: Perform DFS on G</a:t>
            </a:r>
            <a:r>
              <a:rPr lang="en-US" altLang="zh-CN" sz="2800" baseline="30000" dirty="0"/>
              <a:t>R</a:t>
            </a:r>
            <a:r>
              <a:rPr lang="en-US" altLang="zh-CN" sz="2800" dirty="0"/>
              <a:t>, 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315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127348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Step 1</a:t>
            </a:r>
            <a:r>
              <a:rPr lang="en-US" altLang="zh-CN" sz="2800" dirty="0"/>
              <a:t>: Obtain the </a:t>
            </a:r>
            <a:r>
              <a:rPr lang="en-US" altLang="zh-CN" sz="2800" dirty="0">
                <a:solidFill>
                  <a:srgbClr val="FF0000"/>
                </a:solidFill>
              </a:rPr>
              <a:t>reverse graph G</a:t>
            </a:r>
            <a:r>
              <a:rPr lang="en-US" altLang="zh-CN" sz="2800" baseline="30000" dirty="0">
                <a:solidFill>
                  <a:srgbClr val="FF0000"/>
                </a:solidFill>
              </a:rPr>
              <a:t>R</a:t>
            </a:r>
            <a:r>
              <a:rPr lang="en-US" altLang="zh-CN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by reversing the directions of all the edges in G.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Step 2</a:t>
            </a:r>
            <a:r>
              <a:rPr lang="en-US" altLang="zh-CN" sz="2800" dirty="0"/>
              <a:t>: Perform DFS on G</a:t>
            </a:r>
            <a:r>
              <a:rPr lang="en-US" altLang="zh-CN" sz="2800" baseline="30000" dirty="0"/>
              <a:t>R</a:t>
            </a:r>
            <a:r>
              <a:rPr lang="en-US" altLang="zh-CN" sz="2800" dirty="0"/>
              <a:t>, and obtain the sequence </a:t>
            </a:r>
            <a:r>
              <a:rPr lang="en-US" altLang="zh-CN" sz="2800" dirty="0">
                <a:solidFill>
                  <a:srgbClr val="FF0000"/>
                </a:solidFill>
              </a:rPr>
              <a:t>L</a:t>
            </a:r>
            <a:r>
              <a:rPr lang="en-US" altLang="zh-CN" sz="2800" baseline="30000" dirty="0">
                <a:solidFill>
                  <a:srgbClr val="FF0000"/>
                </a:solidFill>
              </a:rPr>
              <a:t>R</a:t>
            </a:r>
            <a:r>
              <a:rPr lang="en-US" altLang="zh-CN" sz="2800" dirty="0"/>
              <a:t> that the vertices in G</a:t>
            </a:r>
            <a:r>
              <a:rPr lang="en-US" altLang="zh-CN" sz="2800" baseline="30000" dirty="0"/>
              <a:t>R</a:t>
            </a:r>
            <a:r>
              <a:rPr lang="en-US" altLang="zh-CN" sz="2800" dirty="0"/>
              <a:t> turn black (i.e., whenever a vertex is popped out of the stack, append it to L</a:t>
            </a:r>
            <a:r>
              <a:rPr lang="en-US" altLang="zh-CN" sz="2800" baseline="30000" dirty="0"/>
              <a:t>R</a:t>
            </a:r>
            <a:r>
              <a:rPr lang="en-US" altLang="zh-CN" sz="2800" dirty="0"/>
              <a:t>). 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316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2293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Step 1</a:t>
            </a:r>
            <a:r>
              <a:rPr lang="en-US" altLang="zh-CN" sz="2800" dirty="0"/>
              <a:t>: Obtain the </a:t>
            </a:r>
            <a:r>
              <a:rPr lang="en-US" altLang="zh-CN" sz="2800" dirty="0">
                <a:solidFill>
                  <a:srgbClr val="FF0000"/>
                </a:solidFill>
              </a:rPr>
              <a:t>reverse graph G</a:t>
            </a:r>
            <a:r>
              <a:rPr lang="en-US" altLang="zh-CN" sz="2800" baseline="30000" dirty="0">
                <a:solidFill>
                  <a:srgbClr val="FF0000"/>
                </a:solidFill>
              </a:rPr>
              <a:t>R</a:t>
            </a:r>
            <a:r>
              <a:rPr lang="en-US" altLang="zh-CN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by reversing the directions of all the edges in G.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Step 2</a:t>
            </a:r>
            <a:r>
              <a:rPr lang="en-US" altLang="zh-CN" sz="2800" dirty="0"/>
              <a:t>: Perform DFS on G</a:t>
            </a:r>
            <a:r>
              <a:rPr lang="en-US" altLang="zh-CN" sz="2800" baseline="30000" dirty="0"/>
              <a:t>R</a:t>
            </a:r>
            <a:r>
              <a:rPr lang="en-US" altLang="zh-CN" sz="2800" dirty="0"/>
              <a:t>, and obtain the sequence </a:t>
            </a:r>
            <a:r>
              <a:rPr lang="en-US" altLang="zh-CN" sz="2800" dirty="0">
                <a:solidFill>
                  <a:srgbClr val="FF0000"/>
                </a:solidFill>
              </a:rPr>
              <a:t>L</a:t>
            </a:r>
            <a:r>
              <a:rPr lang="en-US" altLang="zh-CN" sz="2800" baseline="30000" dirty="0">
                <a:solidFill>
                  <a:srgbClr val="FF0000"/>
                </a:solidFill>
              </a:rPr>
              <a:t>R</a:t>
            </a:r>
            <a:r>
              <a:rPr lang="en-US" altLang="zh-CN" sz="2800" dirty="0"/>
              <a:t> that the vertices in G</a:t>
            </a:r>
            <a:r>
              <a:rPr lang="en-US" altLang="zh-CN" sz="2800" baseline="30000" dirty="0"/>
              <a:t>R</a:t>
            </a:r>
            <a:r>
              <a:rPr lang="en-US" altLang="zh-CN" sz="2800" dirty="0"/>
              <a:t> turn black (i.e., whenever a vertex is popped out of the stack, append it to L</a:t>
            </a:r>
            <a:r>
              <a:rPr lang="en-US" altLang="zh-CN" sz="2800" baseline="30000" dirty="0"/>
              <a:t>R</a:t>
            </a:r>
            <a:r>
              <a:rPr lang="en-US" altLang="zh-CN" sz="2800" dirty="0"/>
              <a:t>). Obtain </a:t>
            </a:r>
            <a:r>
              <a:rPr lang="en-US" altLang="zh-CN" sz="2800" dirty="0">
                <a:solidFill>
                  <a:srgbClr val="FF0000"/>
                </a:solidFill>
              </a:rPr>
              <a:t>L</a:t>
            </a:r>
            <a:r>
              <a:rPr lang="en-US" altLang="zh-CN" sz="2800" dirty="0"/>
              <a:t> as the reverse order of L</a:t>
            </a:r>
            <a:r>
              <a:rPr lang="en-US" altLang="zh-CN" sz="2800" baseline="30000" dirty="0"/>
              <a:t>R</a:t>
            </a:r>
            <a:r>
              <a:rPr lang="en-US" altLang="zh-CN" sz="2800" dirty="0"/>
              <a:t>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317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0399630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Reverse 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G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R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318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1" name="直接箭头连接符 30"/>
          <p:cNvCxnSpPr>
            <a:stCxn id="29" idx="6"/>
            <a:endCxn id="86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直接箭头连接符 33"/>
          <p:cNvCxnSpPr>
            <a:stCxn id="29" idx="4"/>
            <a:endCxn id="30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7" name="直接箭头连接符 36"/>
          <p:cNvCxnSpPr>
            <a:stCxn id="86" idx="4"/>
            <a:endCxn id="30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椭圆 41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5" name="椭圆 4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46" name="直接箭头连接符 45"/>
          <p:cNvCxnSpPr>
            <a:stCxn id="86" idx="7"/>
            <a:endCxn id="42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4" idx="0"/>
            <a:endCxn id="42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直接箭头连接符 53"/>
          <p:cNvCxnSpPr>
            <a:stCxn id="29" idx="5"/>
            <a:endCxn id="4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直接箭头连接符 57"/>
          <p:cNvCxnSpPr>
            <a:stCxn id="44" idx="4"/>
            <a:endCxn id="4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椭圆 65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67" name="直接箭头连接符 66"/>
          <p:cNvCxnSpPr>
            <a:stCxn id="66" idx="2"/>
            <a:endCxn id="4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stCxn id="74" idx="2"/>
            <a:endCxn id="4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4" name="椭圆 73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0" name="椭圆 79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1" name="椭圆 80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0" name="直接箭头连接符 89"/>
          <p:cNvCxnSpPr>
            <a:stCxn id="80" idx="4"/>
            <a:endCxn id="66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直接箭头连接符 91"/>
          <p:cNvCxnSpPr>
            <a:stCxn id="66" idx="7"/>
            <a:endCxn id="81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直接箭头连接符 92"/>
          <p:cNvCxnSpPr>
            <a:stCxn id="81" idx="2"/>
            <a:endCxn id="80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5" name="直接箭头连接符 94"/>
          <p:cNvCxnSpPr>
            <a:stCxn id="42" idx="5"/>
            <a:endCxn id="66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直接箭头连接符 96"/>
          <p:cNvCxnSpPr>
            <a:stCxn id="45" idx="7"/>
            <a:endCxn id="74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03" name="椭圆 102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4" name="椭圆 103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5" name="直接箭头连接符 104"/>
          <p:cNvCxnSpPr>
            <a:stCxn id="74" idx="6"/>
            <a:endCxn id="104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曲线连接符 106"/>
          <p:cNvCxnSpPr>
            <a:stCxn id="103" idx="0"/>
            <a:endCxn id="104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2" name="曲线连接符 111"/>
          <p:cNvCxnSpPr>
            <a:stCxn id="104" idx="4"/>
            <a:endCxn id="103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5" name="直接箭头连接符 114"/>
          <p:cNvCxnSpPr>
            <a:stCxn id="45" idx="6"/>
            <a:endCxn id="103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7" name="曲线连接符 116"/>
          <p:cNvCxnSpPr>
            <a:stCxn id="45" idx="2"/>
            <a:endCxn id="4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683568" y="4828673"/>
                <a:ext cx="566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28673"/>
                <a:ext cx="56637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曲线连接符 39"/>
          <p:cNvCxnSpPr/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910481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Reverse 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G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R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319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1" name="直接箭头连接符 30"/>
          <p:cNvCxnSpPr>
            <a:stCxn id="29" idx="6"/>
            <a:endCxn id="86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直接箭头连接符 33"/>
          <p:cNvCxnSpPr>
            <a:stCxn id="29" idx="4"/>
            <a:endCxn id="30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7" name="直接箭头连接符 36"/>
          <p:cNvCxnSpPr>
            <a:stCxn id="86" idx="4"/>
            <a:endCxn id="30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椭圆 41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5" name="椭圆 4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46" name="直接箭头连接符 45"/>
          <p:cNvCxnSpPr>
            <a:stCxn id="86" idx="7"/>
            <a:endCxn id="42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4" idx="0"/>
            <a:endCxn id="42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直接箭头连接符 53"/>
          <p:cNvCxnSpPr>
            <a:stCxn id="29" idx="5"/>
            <a:endCxn id="4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直接箭头连接符 57"/>
          <p:cNvCxnSpPr>
            <a:stCxn id="44" idx="4"/>
            <a:endCxn id="4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椭圆 65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67" name="直接箭头连接符 66"/>
          <p:cNvCxnSpPr>
            <a:stCxn id="66" idx="2"/>
            <a:endCxn id="4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stCxn id="74" idx="2"/>
            <a:endCxn id="4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4" name="椭圆 73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0" name="椭圆 79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1" name="椭圆 80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0" name="直接箭头连接符 89"/>
          <p:cNvCxnSpPr>
            <a:stCxn id="80" idx="4"/>
            <a:endCxn id="66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直接箭头连接符 91"/>
          <p:cNvCxnSpPr>
            <a:stCxn id="66" idx="7"/>
            <a:endCxn id="81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直接箭头连接符 92"/>
          <p:cNvCxnSpPr>
            <a:stCxn id="81" idx="2"/>
            <a:endCxn id="80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5" name="直接箭头连接符 94"/>
          <p:cNvCxnSpPr>
            <a:stCxn id="42" idx="5"/>
            <a:endCxn id="66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直接箭头连接符 96"/>
          <p:cNvCxnSpPr>
            <a:stCxn id="45" idx="7"/>
            <a:endCxn id="74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03" name="椭圆 102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4" name="椭圆 103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5" name="直接箭头连接符 104"/>
          <p:cNvCxnSpPr>
            <a:stCxn id="74" idx="6"/>
            <a:endCxn id="104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曲线连接符 106"/>
          <p:cNvCxnSpPr>
            <a:stCxn id="103" idx="0"/>
            <a:endCxn id="104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2" name="曲线连接符 111"/>
          <p:cNvCxnSpPr>
            <a:stCxn id="104" idx="4"/>
            <a:endCxn id="103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5" name="直接箭头连接符 114"/>
          <p:cNvCxnSpPr>
            <a:stCxn id="45" idx="6"/>
            <a:endCxn id="103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7" name="曲线连接符 116"/>
          <p:cNvCxnSpPr>
            <a:stCxn id="45" idx="2"/>
            <a:endCxn id="4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683568" y="4828673"/>
                <a:ext cx="566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28673"/>
                <a:ext cx="56637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曲线连接符 39"/>
          <p:cNvCxnSpPr/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41" name="圆角矩形 40"/>
          <p:cNvSpPr/>
          <p:nvPr/>
        </p:nvSpPr>
        <p:spPr bwMode="auto">
          <a:xfrm>
            <a:off x="3887864" y="2672875"/>
            <a:ext cx="448765" cy="520734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3" name="矩形标注 8"/>
          <p:cNvSpPr>
            <a:spLocks noChangeArrowheads="1"/>
          </p:cNvSpPr>
          <p:nvPr/>
        </p:nvSpPr>
        <p:spPr bwMode="auto">
          <a:xfrm>
            <a:off x="4752246" y="2500680"/>
            <a:ext cx="3204130" cy="1105729"/>
          </a:xfrm>
          <a:prstGeom prst="wedgeRectCallout">
            <a:avLst>
              <a:gd name="adj1" fmla="val -64909"/>
              <a:gd name="adj2" fmla="val -8529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Suppose that vertices are discovered by increasing order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326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3841576" y="980728"/>
            <a:ext cx="519492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Each edge has two </a:t>
            </a:r>
            <a:r>
              <a:rPr lang="en-US" altLang="zh-CN" sz="2400" dirty="0">
                <a:solidFill>
                  <a:srgbClr val="FF0000"/>
                </a:solidFill>
              </a:rPr>
              <a:t>endpoints</a:t>
            </a:r>
          </a:p>
          <a:p>
            <a:pPr lvl="1" eaLnBrk="1" hangingPunct="1"/>
            <a:r>
              <a:rPr lang="en-US" altLang="zh-CN" sz="2000" dirty="0"/>
              <a:t>H and B are the endpoints of (H, B)</a:t>
            </a:r>
          </a:p>
          <a:p>
            <a:pPr eaLnBrk="1" hangingPunct="1"/>
            <a:r>
              <a:rPr lang="en-US" altLang="zh-CN" sz="2400" dirty="0"/>
              <a:t>An edge </a:t>
            </a:r>
            <a:r>
              <a:rPr lang="en-US" altLang="zh-CN" sz="2400" dirty="0">
                <a:solidFill>
                  <a:srgbClr val="FF0000"/>
                </a:solidFill>
              </a:rPr>
              <a:t>joins</a:t>
            </a:r>
            <a:r>
              <a:rPr lang="en-US" altLang="zh-CN" sz="2400" dirty="0"/>
              <a:t> its endpoints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Terminology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48880"/>
            <a:ext cx="376675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33620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Reverse 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G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R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320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1" name="直接箭头连接符 30"/>
          <p:cNvCxnSpPr>
            <a:stCxn id="29" idx="6"/>
            <a:endCxn id="86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直接箭头连接符 33"/>
          <p:cNvCxnSpPr>
            <a:stCxn id="29" idx="4"/>
            <a:endCxn id="30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7" name="直接箭头连接符 36"/>
          <p:cNvCxnSpPr>
            <a:stCxn id="86" idx="4"/>
            <a:endCxn id="30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椭圆 41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5" name="椭圆 4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46" name="直接箭头连接符 45"/>
          <p:cNvCxnSpPr>
            <a:stCxn id="86" idx="7"/>
            <a:endCxn id="42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4" idx="0"/>
            <a:endCxn id="42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直接箭头连接符 53"/>
          <p:cNvCxnSpPr>
            <a:stCxn id="29" idx="5"/>
            <a:endCxn id="4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直接箭头连接符 57"/>
          <p:cNvCxnSpPr>
            <a:stCxn id="44" idx="4"/>
            <a:endCxn id="4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椭圆 65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67" name="直接箭头连接符 66"/>
          <p:cNvCxnSpPr>
            <a:stCxn id="66" idx="2"/>
            <a:endCxn id="4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stCxn id="74" idx="2"/>
            <a:endCxn id="4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4" name="椭圆 73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0" name="椭圆 79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1" name="椭圆 80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0" name="直接箭头连接符 89"/>
          <p:cNvCxnSpPr>
            <a:stCxn id="80" idx="4"/>
            <a:endCxn id="66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直接箭头连接符 91"/>
          <p:cNvCxnSpPr>
            <a:stCxn id="66" idx="7"/>
            <a:endCxn id="81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直接箭头连接符 92"/>
          <p:cNvCxnSpPr>
            <a:stCxn id="81" idx="2"/>
            <a:endCxn id="80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5" name="直接箭头连接符 94"/>
          <p:cNvCxnSpPr>
            <a:stCxn id="42" idx="5"/>
            <a:endCxn id="66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直接箭头连接符 96"/>
          <p:cNvCxnSpPr>
            <a:stCxn id="45" idx="7"/>
            <a:endCxn id="74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03" name="椭圆 102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4" name="椭圆 103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5" name="直接箭头连接符 104"/>
          <p:cNvCxnSpPr>
            <a:stCxn id="74" idx="6"/>
            <a:endCxn id="104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曲线连接符 106"/>
          <p:cNvCxnSpPr>
            <a:stCxn id="103" idx="0"/>
            <a:endCxn id="104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2" name="曲线连接符 111"/>
          <p:cNvCxnSpPr>
            <a:stCxn id="104" idx="4"/>
            <a:endCxn id="103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5" name="直接箭头连接符 114"/>
          <p:cNvCxnSpPr>
            <a:stCxn id="45" idx="6"/>
            <a:endCxn id="103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7" name="曲线连接符 116"/>
          <p:cNvCxnSpPr>
            <a:stCxn id="45" idx="2"/>
            <a:endCxn id="4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683568" y="4828673"/>
                <a:ext cx="566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28673"/>
                <a:ext cx="56637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曲线连接符 37"/>
          <p:cNvCxnSpPr/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7114502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Reverse 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G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R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321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1" name="直接箭头连接符 30"/>
          <p:cNvCxnSpPr>
            <a:stCxn id="29" idx="6"/>
            <a:endCxn id="86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直接箭头连接符 33"/>
          <p:cNvCxnSpPr>
            <a:stCxn id="29" idx="4"/>
            <a:endCxn id="30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7" name="直接箭头连接符 36"/>
          <p:cNvCxnSpPr>
            <a:stCxn id="86" idx="4"/>
            <a:endCxn id="30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椭圆 41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5" name="椭圆 4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46" name="直接箭头连接符 45"/>
          <p:cNvCxnSpPr>
            <a:stCxn id="86" idx="7"/>
            <a:endCxn id="42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4" idx="0"/>
            <a:endCxn id="42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直接箭头连接符 53"/>
          <p:cNvCxnSpPr>
            <a:stCxn id="29" idx="5"/>
            <a:endCxn id="4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直接箭头连接符 57"/>
          <p:cNvCxnSpPr>
            <a:stCxn id="44" idx="4"/>
            <a:endCxn id="4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椭圆 65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67" name="直接箭头连接符 66"/>
          <p:cNvCxnSpPr>
            <a:stCxn id="66" idx="2"/>
            <a:endCxn id="4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stCxn id="74" idx="2"/>
            <a:endCxn id="4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4" name="椭圆 73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0" name="椭圆 79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1" name="椭圆 80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0" name="直接箭头连接符 89"/>
          <p:cNvCxnSpPr>
            <a:stCxn id="80" idx="4"/>
            <a:endCxn id="66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直接箭头连接符 91"/>
          <p:cNvCxnSpPr>
            <a:stCxn id="66" idx="7"/>
            <a:endCxn id="81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直接箭头连接符 92"/>
          <p:cNvCxnSpPr>
            <a:stCxn id="81" idx="2"/>
            <a:endCxn id="80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5" name="直接箭头连接符 94"/>
          <p:cNvCxnSpPr>
            <a:stCxn id="42" idx="5"/>
            <a:endCxn id="66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直接箭头连接符 96"/>
          <p:cNvCxnSpPr>
            <a:stCxn id="45" idx="7"/>
            <a:endCxn id="74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03" name="椭圆 102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4" name="椭圆 103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5" name="直接箭头连接符 104"/>
          <p:cNvCxnSpPr>
            <a:stCxn id="74" idx="6"/>
            <a:endCxn id="104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曲线连接符 106"/>
          <p:cNvCxnSpPr>
            <a:stCxn id="103" idx="0"/>
            <a:endCxn id="104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2" name="曲线连接符 111"/>
          <p:cNvCxnSpPr>
            <a:stCxn id="104" idx="4"/>
            <a:endCxn id="103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5" name="直接箭头连接符 114"/>
          <p:cNvCxnSpPr>
            <a:stCxn id="45" idx="6"/>
            <a:endCxn id="103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7" name="曲线连接符 116"/>
          <p:cNvCxnSpPr>
            <a:stCxn id="45" idx="2"/>
            <a:endCxn id="4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683568" y="4828673"/>
                <a:ext cx="566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28673"/>
                <a:ext cx="56637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 bwMode="auto">
          <a:xfrm>
            <a:off x="785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1217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3" name="曲线连接符 42"/>
          <p:cNvCxnSpPr/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47" name="圆角矩形 46"/>
          <p:cNvSpPr/>
          <p:nvPr/>
        </p:nvSpPr>
        <p:spPr bwMode="auto">
          <a:xfrm>
            <a:off x="3887864" y="2672875"/>
            <a:ext cx="448765" cy="520734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440912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Reverse 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G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R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322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1" name="直接箭头连接符 30"/>
          <p:cNvCxnSpPr>
            <a:stCxn id="29" idx="6"/>
            <a:endCxn id="86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直接箭头连接符 33"/>
          <p:cNvCxnSpPr>
            <a:stCxn id="29" idx="4"/>
            <a:endCxn id="30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7" name="直接箭头连接符 36"/>
          <p:cNvCxnSpPr>
            <a:stCxn id="86" idx="4"/>
            <a:endCxn id="30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椭圆 41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5" name="椭圆 4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46" name="直接箭头连接符 45"/>
          <p:cNvCxnSpPr>
            <a:stCxn id="86" idx="7"/>
            <a:endCxn id="42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4" idx="0"/>
            <a:endCxn id="42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直接箭头连接符 53"/>
          <p:cNvCxnSpPr>
            <a:stCxn id="29" idx="5"/>
            <a:endCxn id="4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直接箭头连接符 57"/>
          <p:cNvCxnSpPr>
            <a:stCxn id="44" idx="4"/>
            <a:endCxn id="4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椭圆 65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67" name="直接箭头连接符 66"/>
          <p:cNvCxnSpPr>
            <a:stCxn id="66" idx="2"/>
            <a:endCxn id="4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stCxn id="74" idx="2"/>
            <a:endCxn id="4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4" name="椭圆 73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0" name="椭圆 79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1" name="椭圆 80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0" name="直接箭头连接符 89"/>
          <p:cNvCxnSpPr>
            <a:stCxn id="80" idx="4"/>
            <a:endCxn id="66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直接箭头连接符 91"/>
          <p:cNvCxnSpPr>
            <a:stCxn id="66" idx="7"/>
            <a:endCxn id="81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直接箭头连接符 92"/>
          <p:cNvCxnSpPr>
            <a:stCxn id="81" idx="2"/>
            <a:endCxn id="80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5" name="直接箭头连接符 94"/>
          <p:cNvCxnSpPr>
            <a:stCxn id="42" idx="5"/>
            <a:endCxn id="66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直接箭头连接符 96"/>
          <p:cNvCxnSpPr>
            <a:stCxn id="45" idx="7"/>
            <a:endCxn id="74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03" name="椭圆 102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4" name="椭圆 103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5" name="直接箭头连接符 104"/>
          <p:cNvCxnSpPr>
            <a:stCxn id="74" idx="6"/>
            <a:endCxn id="104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曲线连接符 106"/>
          <p:cNvCxnSpPr>
            <a:stCxn id="103" idx="0"/>
            <a:endCxn id="104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2" name="曲线连接符 111"/>
          <p:cNvCxnSpPr>
            <a:stCxn id="104" idx="4"/>
            <a:endCxn id="103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5" name="直接箭头连接符 114"/>
          <p:cNvCxnSpPr>
            <a:stCxn id="45" idx="6"/>
            <a:endCxn id="103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7" name="曲线连接符 116"/>
          <p:cNvCxnSpPr>
            <a:stCxn id="45" idx="2"/>
            <a:endCxn id="4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683568" y="4828673"/>
                <a:ext cx="566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28673"/>
                <a:ext cx="56637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 bwMode="auto">
          <a:xfrm>
            <a:off x="785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1217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1" name="曲线连接符 40"/>
          <p:cNvCxnSpPr/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276803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Reverse 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G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R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323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1" name="直接箭头连接符 30"/>
          <p:cNvCxnSpPr>
            <a:stCxn id="29" idx="6"/>
            <a:endCxn id="86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直接箭头连接符 33"/>
          <p:cNvCxnSpPr>
            <a:stCxn id="29" idx="4"/>
            <a:endCxn id="30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7" name="直接箭头连接符 36"/>
          <p:cNvCxnSpPr>
            <a:stCxn id="86" idx="4"/>
            <a:endCxn id="30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椭圆 41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5" name="椭圆 4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46" name="直接箭头连接符 45"/>
          <p:cNvCxnSpPr>
            <a:stCxn id="86" idx="7"/>
            <a:endCxn id="42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4" idx="0"/>
            <a:endCxn id="42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直接箭头连接符 53"/>
          <p:cNvCxnSpPr>
            <a:stCxn id="29" idx="5"/>
            <a:endCxn id="4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直接箭头连接符 57"/>
          <p:cNvCxnSpPr>
            <a:stCxn id="44" idx="4"/>
            <a:endCxn id="4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椭圆 65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67" name="直接箭头连接符 66"/>
          <p:cNvCxnSpPr>
            <a:stCxn id="66" idx="2"/>
            <a:endCxn id="4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stCxn id="74" idx="2"/>
            <a:endCxn id="4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4" name="椭圆 73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0" name="椭圆 79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1" name="椭圆 80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0" name="直接箭头连接符 89"/>
          <p:cNvCxnSpPr>
            <a:stCxn id="80" idx="4"/>
            <a:endCxn id="66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直接箭头连接符 91"/>
          <p:cNvCxnSpPr>
            <a:stCxn id="66" idx="7"/>
            <a:endCxn id="81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直接箭头连接符 92"/>
          <p:cNvCxnSpPr>
            <a:stCxn id="81" idx="2"/>
            <a:endCxn id="80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5" name="直接箭头连接符 94"/>
          <p:cNvCxnSpPr>
            <a:stCxn id="42" idx="5"/>
            <a:endCxn id="66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直接箭头连接符 96"/>
          <p:cNvCxnSpPr>
            <a:stCxn id="45" idx="7"/>
            <a:endCxn id="74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03" name="椭圆 102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4" name="椭圆 103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5" name="直接箭头连接符 104"/>
          <p:cNvCxnSpPr>
            <a:stCxn id="74" idx="6"/>
            <a:endCxn id="104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曲线连接符 106"/>
          <p:cNvCxnSpPr>
            <a:stCxn id="103" idx="0"/>
            <a:endCxn id="104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2" name="曲线连接符 111"/>
          <p:cNvCxnSpPr>
            <a:stCxn id="104" idx="4"/>
            <a:endCxn id="103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5" name="直接箭头连接符 114"/>
          <p:cNvCxnSpPr>
            <a:stCxn id="45" idx="6"/>
            <a:endCxn id="103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7" name="曲线连接符 116"/>
          <p:cNvCxnSpPr>
            <a:stCxn id="45" idx="2"/>
            <a:endCxn id="4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683568" y="4828673"/>
                <a:ext cx="566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28673"/>
                <a:ext cx="56637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 bwMode="auto">
          <a:xfrm>
            <a:off x="785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1217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1649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7" name="曲线连接符 46"/>
          <p:cNvCxnSpPr/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48" name="圆角矩形 47"/>
          <p:cNvSpPr/>
          <p:nvPr/>
        </p:nvSpPr>
        <p:spPr bwMode="auto">
          <a:xfrm>
            <a:off x="3208292" y="3052162"/>
            <a:ext cx="448765" cy="520734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35594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Reverse 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G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R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324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1" name="直接箭头连接符 30"/>
          <p:cNvCxnSpPr>
            <a:stCxn id="29" idx="6"/>
            <a:endCxn id="86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直接箭头连接符 33"/>
          <p:cNvCxnSpPr>
            <a:stCxn id="29" idx="4"/>
            <a:endCxn id="30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7" name="直接箭头连接符 36"/>
          <p:cNvCxnSpPr>
            <a:stCxn id="86" idx="4"/>
            <a:endCxn id="30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椭圆 41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5" name="椭圆 4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46" name="直接箭头连接符 45"/>
          <p:cNvCxnSpPr>
            <a:stCxn id="86" idx="7"/>
            <a:endCxn id="42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4" idx="0"/>
            <a:endCxn id="42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直接箭头连接符 53"/>
          <p:cNvCxnSpPr>
            <a:stCxn id="29" idx="5"/>
            <a:endCxn id="4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直接箭头连接符 57"/>
          <p:cNvCxnSpPr>
            <a:stCxn id="44" idx="4"/>
            <a:endCxn id="4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椭圆 65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67" name="直接箭头连接符 66"/>
          <p:cNvCxnSpPr>
            <a:stCxn id="66" idx="2"/>
            <a:endCxn id="4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stCxn id="74" idx="2"/>
            <a:endCxn id="4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4" name="椭圆 73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0" name="椭圆 79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1" name="椭圆 80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0" name="直接箭头连接符 89"/>
          <p:cNvCxnSpPr>
            <a:stCxn id="80" idx="4"/>
            <a:endCxn id="66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直接箭头连接符 91"/>
          <p:cNvCxnSpPr>
            <a:stCxn id="66" idx="7"/>
            <a:endCxn id="81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直接箭头连接符 92"/>
          <p:cNvCxnSpPr>
            <a:stCxn id="81" idx="2"/>
            <a:endCxn id="80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5" name="直接箭头连接符 94"/>
          <p:cNvCxnSpPr>
            <a:stCxn id="42" idx="5"/>
            <a:endCxn id="66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直接箭头连接符 96"/>
          <p:cNvCxnSpPr>
            <a:stCxn id="45" idx="7"/>
            <a:endCxn id="74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03" name="椭圆 102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4" name="椭圆 103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5" name="直接箭头连接符 104"/>
          <p:cNvCxnSpPr>
            <a:stCxn id="74" idx="6"/>
            <a:endCxn id="104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曲线连接符 106"/>
          <p:cNvCxnSpPr>
            <a:stCxn id="103" idx="0"/>
            <a:endCxn id="104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2" name="曲线连接符 111"/>
          <p:cNvCxnSpPr>
            <a:stCxn id="104" idx="4"/>
            <a:endCxn id="103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5" name="直接箭头连接符 114"/>
          <p:cNvCxnSpPr>
            <a:stCxn id="45" idx="6"/>
            <a:endCxn id="103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7" name="曲线连接符 116"/>
          <p:cNvCxnSpPr>
            <a:stCxn id="45" idx="2"/>
            <a:endCxn id="4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463" name="曲线连接符 19462"/>
          <p:cNvCxnSpPr>
            <a:stCxn id="74" idx="7"/>
            <a:endCxn id="42" idx="7"/>
          </p:cNvCxnSpPr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683568" y="4828673"/>
                <a:ext cx="566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28673"/>
                <a:ext cx="56637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 bwMode="auto">
          <a:xfrm>
            <a:off x="785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1217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1649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817646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Reverse 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G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R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325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1" name="直接箭头连接符 30"/>
          <p:cNvCxnSpPr>
            <a:stCxn id="29" idx="6"/>
            <a:endCxn id="86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直接箭头连接符 33"/>
          <p:cNvCxnSpPr>
            <a:stCxn id="29" idx="4"/>
            <a:endCxn id="30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7" name="直接箭头连接符 36"/>
          <p:cNvCxnSpPr>
            <a:stCxn id="86" idx="4"/>
            <a:endCxn id="30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椭圆 41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5" name="椭圆 4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46" name="直接箭头连接符 45"/>
          <p:cNvCxnSpPr>
            <a:stCxn id="86" idx="7"/>
            <a:endCxn id="42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4" idx="0"/>
            <a:endCxn id="42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直接箭头连接符 53"/>
          <p:cNvCxnSpPr>
            <a:stCxn id="29" idx="5"/>
            <a:endCxn id="4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直接箭头连接符 57"/>
          <p:cNvCxnSpPr>
            <a:stCxn id="44" idx="4"/>
            <a:endCxn id="4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椭圆 65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67" name="直接箭头连接符 66"/>
          <p:cNvCxnSpPr>
            <a:stCxn id="66" idx="2"/>
            <a:endCxn id="4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stCxn id="74" idx="2"/>
            <a:endCxn id="4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4" name="椭圆 73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0" name="椭圆 79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1" name="椭圆 80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0" name="直接箭头连接符 89"/>
          <p:cNvCxnSpPr>
            <a:stCxn id="80" idx="4"/>
            <a:endCxn id="66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直接箭头连接符 91"/>
          <p:cNvCxnSpPr>
            <a:stCxn id="66" idx="7"/>
            <a:endCxn id="81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直接箭头连接符 92"/>
          <p:cNvCxnSpPr>
            <a:stCxn id="81" idx="2"/>
            <a:endCxn id="80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5" name="直接箭头连接符 94"/>
          <p:cNvCxnSpPr>
            <a:stCxn id="42" idx="5"/>
            <a:endCxn id="66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直接箭头连接符 96"/>
          <p:cNvCxnSpPr>
            <a:stCxn id="45" idx="7"/>
            <a:endCxn id="74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03" name="椭圆 102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4" name="椭圆 103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5" name="直接箭头连接符 104"/>
          <p:cNvCxnSpPr>
            <a:stCxn id="74" idx="6"/>
            <a:endCxn id="104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曲线连接符 106"/>
          <p:cNvCxnSpPr>
            <a:stCxn id="103" idx="0"/>
            <a:endCxn id="104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2" name="曲线连接符 111"/>
          <p:cNvCxnSpPr>
            <a:stCxn id="104" idx="4"/>
            <a:endCxn id="103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5" name="直接箭头连接符 114"/>
          <p:cNvCxnSpPr>
            <a:stCxn id="45" idx="6"/>
            <a:endCxn id="103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7" name="曲线连接符 116"/>
          <p:cNvCxnSpPr>
            <a:stCxn id="45" idx="2"/>
            <a:endCxn id="4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463" name="曲线连接符 19462"/>
          <p:cNvCxnSpPr>
            <a:stCxn id="74" idx="7"/>
            <a:endCxn id="42" idx="7"/>
          </p:cNvCxnSpPr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683568" y="4828673"/>
                <a:ext cx="566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28673"/>
                <a:ext cx="56637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 bwMode="auto">
          <a:xfrm>
            <a:off x="785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1217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1649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207474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2513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2945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337074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0" name="圆角矩形 49"/>
          <p:cNvSpPr/>
          <p:nvPr/>
        </p:nvSpPr>
        <p:spPr bwMode="auto">
          <a:xfrm>
            <a:off x="3214766" y="3054795"/>
            <a:ext cx="448765" cy="520734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804476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Reverse 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G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R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326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1" name="直接箭头连接符 30"/>
          <p:cNvCxnSpPr>
            <a:stCxn id="29" idx="6"/>
            <a:endCxn id="86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直接箭头连接符 33"/>
          <p:cNvCxnSpPr>
            <a:stCxn id="29" idx="4"/>
            <a:endCxn id="30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7" name="直接箭头连接符 36"/>
          <p:cNvCxnSpPr>
            <a:stCxn id="86" idx="4"/>
            <a:endCxn id="30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椭圆 41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5" name="椭圆 4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46" name="直接箭头连接符 45"/>
          <p:cNvCxnSpPr>
            <a:stCxn id="86" idx="7"/>
            <a:endCxn id="42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4" idx="0"/>
            <a:endCxn id="42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直接箭头连接符 53"/>
          <p:cNvCxnSpPr>
            <a:stCxn id="29" idx="5"/>
            <a:endCxn id="4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直接箭头连接符 57"/>
          <p:cNvCxnSpPr>
            <a:stCxn id="44" idx="4"/>
            <a:endCxn id="4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椭圆 65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67" name="直接箭头连接符 66"/>
          <p:cNvCxnSpPr>
            <a:stCxn id="66" idx="2"/>
            <a:endCxn id="4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stCxn id="74" idx="2"/>
            <a:endCxn id="4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4" name="椭圆 73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0" name="椭圆 79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1" name="椭圆 80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0" name="直接箭头连接符 89"/>
          <p:cNvCxnSpPr>
            <a:stCxn id="80" idx="4"/>
            <a:endCxn id="66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直接箭头连接符 91"/>
          <p:cNvCxnSpPr>
            <a:stCxn id="66" idx="7"/>
            <a:endCxn id="81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直接箭头连接符 92"/>
          <p:cNvCxnSpPr>
            <a:stCxn id="81" idx="2"/>
            <a:endCxn id="80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5" name="直接箭头连接符 94"/>
          <p:cNvCxnSpPr>
            <a:stCxn id="42" idx="5"/>
            <a:endCxn id="66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直接箭头连接符 96"/>
          <p:cNvCxnSpPr>
            <a:stCxn id="45" idx="7"/>
            <a:endCxn id="74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03" name="椭圆 102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4" name="椭圆 103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5" name="直接箭头连接符 104"/>
          <p:cNvCxnSpPr>
            <a:stCxn id="74" idx="6"/>
            <a:endCxn id="104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曲线连接符 106"/>
          <p:cNvCxnSpPr>
            <a:stCxn id="103" idx="0"/>
            <a:endCxn id="104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2" name="曲线连接符 111"/>
          <p:cNvCxnSpPr>
            <a:stCxn id="104" idx="4"/>
            <a:endCxn id="103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5" name="直接箭头连接符 114"/>
          <p:cNvCxnSpPr>
            <a:stCxn id="45" idx="6"/>
            <a:endCxn id="103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7" name="曲线连接符 116"/>
          <p:cNvCxnSpPr>
            <a:stCxn id="45" idx="2"/>
            <a:endCxn id="4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463" name="曲线连接符 19462"/>
          <p:cNvCxnSpPr>
            <a:stCxn id="74" idx="7"/>
            <a:endCxn id="42" idx="7"/>
          </p:cNvCxnSpPr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683568" y="4828673"/>
                <a:ext cx="566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28673"/>
                <a:ext cx="56637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 bwMode="auto">
          <a:xfrm>
            <a:off x="785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1217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1649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207474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2513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2945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337074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381567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424099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圆角矩形 52"/>
          <p:cNvSpPr/>
          <p:nvPr/>
        </p:nvSpPr>
        <p:spPr bwMode="auto">
          <a:xfrm>
            <a:off x="1518511" y="2546872"/>
            <a:ext cx="448765" cy="520734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47341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Reverse 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G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R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327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1" name="直接箭头连接符 30"/>
          <p:cNvCxnSpPr>
            <a:stCxn id="29" idx="6"/>
            <a:endCxn id="86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直接箭头连接符 33"/>
          <p:cNvCxnSpPr>
            <a:stCxn id="29" idx="4"/>
            <a:endCxn id="30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7" name="直接箭头连接符 36"/>
          <p:cNvCxnSpPr>
            <a:stCxn id="86" idx="4"/>
            <a:endCxn id="30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椭圆 41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5" name="椭圆 4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46" name="直接箭头连接符 45"/>
          <p:cNvCxnSpPr>
            <a:stCxn id="86" idx="7"/>
            <a:endCxn id="42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4" idx="0"/>
            <a:endCxn id="42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直接箭头连接符 53"/>
          <p:cNvCxnSpPr>
            <a:stCxn id="29" idx="5"/>
            <a:endCxn id="4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直接箭头连接符 57"/>
          <p:cNvCxnSpPr>
            <a:stCxn id="44" idx="4"/>
            <a:endCxn id="4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椭圆 65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67" name="直接箭头连接符 66"/>
          <p:cNvCxnSpPr>
            <a:stCxn id="66" idx="2"/>
            <a:endCxn id="4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stCxn id="74" idx="2"/>
            <a:endCxn id="4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4" name="椭圆 73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0" name="椭圆 79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1" name="椭圆 80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0" name="直接箭头连接符 89"/>
          <p:cNvCxnSpPr>
            <a:stCxn id="80" idx="4"/>
            <a:endCxn id="66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直接箭头连接符 91"/>
          <p:cNvCxnSpPr>
            <a:stCxn id="66" idx="7"/>
            <a:endCxn id="81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直接箭头连接符 92"/>
          <p:cNvCxnSpPr>
            <a:stCxn id="81" idx="2"/>
            <a:endCxn id="80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5" name="直接箭头连接符 94"/>
          <p:cNvCxnSpPr>
            <a:stCxn id="42" idx="5"/>
            <a:endCxn id="66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直接箭头连接符 96"/>
          <p:cNvCxnSpPr>
            <a:stCxn id="45" idx="7"/>
            <a:endCxn id="74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03" name="椭圆 102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4" name="椭圆 103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5" name="直接箭头连接符 104"/>
          <p:cNvCxnSpPr>
            <a:stCxn id="74" idx="6"/>
            <a:endCxn id="104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曲线连接符 106"/>
          <p:cNvCxnSpPr>
            <a:stCxn id="103" idx="0"/>
            <a:endCxn id="104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2" name="曲线连接符 111"/>
          <p:cNvCxnSpPr>
            <a:stCxn id="104" idx="4"/>
            <a:endCxn id="103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5" name="直接箭头连接符 114"/>
          <p:cNvCxnSpPr>
            <a:stCxn id="45" idx="6"/>
            <a:endCxn id="103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7" name="曲线连接符 116"/>
          <p:cNvCxnSpPr>
            <a:stCxn id="45" idx="2"/>
            <a:endCxn id="4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463" name="曲线连接符 19462"/>
          <p:cNvCxnSpPr>
            <a:stCxn id="74" idx="7"/>
            <a:endCxn id="42" idx="7"/>
          </p:cNvCxnSpPr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683568" y="4828673"/>
                <a:ext cx="566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28673"/>
                <a:ext cx="56637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 bwMode="auto">
          <a:xfrm>
            <a:off x="785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1217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1649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207474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2513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2945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337074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381567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424099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68440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Reverse 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G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R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328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1" name="直接箭头连接符 30"/>
          <p:cNvCxnSpPr>
            <a:stCxn id="29" idx="6"/>
            <a:endCxn id="86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直接箭头连接符 33"/>
          <p:cNvCxnSpPr>
            <a:stCxn id="29" idx="4"/>
            <a:endCxn id="30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7" name="直接箭头连接符 36"/>
          <p:cNvCxnSpPr>
            <a:stCxn id="86" idx="4"/>
            <a:endCxn id="30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椭圆 41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5" name="椭圆 4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46" name="直接箭头连接符 45"/>
          <p:cNvCxnSpPr>
            <a:stCxn id="86" idx="7"/>
            <a:endCxn id="42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4" idx="0"/>
            <a:endCxn id="42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直接箭头连接符 53"/>
          <p:cNvCxnSpPr>
            <a:stCxn id="29" idx="5"/>
            <a:endCxn id="4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直接箭头连接符 57"/>
          <p:cNvCxnSpPr>
            <a:stCxn id="44" idx="4"/>
            <a:endCxn id="4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椭圆 65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67" name="直接箭头连接符 66"/>
          <p:cNvCxnSpPr>
            <a:stCxn id="66" idx="2"/>
            <a:endCxn id="4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stCxn id="74" idx="2"/>
            <a:endCxn id="4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4" name="椭圆 73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0" name="椭圆 79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1" name="椭圆 80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0" name="直接箭头连接符 89"/>
          <p:cNvCxnSpPr>
            <a:stCxn id="80" idx="4"/>
            <a:endCxn id="66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直接箭头连接符 91"/>
          <p:cNvCxnSpPr>
            <a:stCxn id="66" idx="7"/>
            <a:endCxn id="81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直接箭头连接符 92"/>
          <p:cNvCxnSpPr>
            <a:stCxn id="81" idx="2"/>
            <a:endCxn id="80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5" name="直接箭头连接符 94"/>
          <p:cNvCxnSpPr>
            <a:stCxn id="42" idx="5"/>
            <a:endCxn id="66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直接箭头连接符 96"/>
          <p:cNvCxnSpPr>
            <a:stCxn id="45" idx="7"/>
            <a:endCxn id="74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03" name="椭圆 102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4" name="椭圆 103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5" name="直接箭头连接符 104"/>
          <p:cNvCxnSpPr>
            <a:stCxn id="74" idx="6"/>
            <a:endCxn id="104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曲线连接符 106"/>
          <p:cNvCxnSpPr>
            <a:stCxn id="103" idx="0"/>
            <a:endCxn id="104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2" name="曲线连接符 111"/>
          <p:cNvCxnSpPr>
            <a:stCxn id="104" idx="4"/>
            <a:endCxn id="103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5" name="直接箭头连接符 114"/>
          <p:cNvCxnSpPr>
            <a:stCxn id="45" idx="6"/>
            <a:endCxn id="103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7" name="曲线连接符 116"/>
          <p:cNvCxnSpPr>
            <a:stCxn id="45" idx="2"/>
            <a:endCxn id="4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463" name="曲线连接符 19462"/>
          <p:cNvCxnSpPr>
            <a:stCxn id="74" idx="7"/>
            <a:endCxn id="42" idx="7"/>
          </p:cNvCxnSpPr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683568" y="4828673"/>
                <a:ext cx="566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28673"/>
                <a:ext cx="56637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 bwMode="auto">
          <a:xfrm>
            <a:off x="785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1217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1649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207474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2513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2945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337074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381567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424099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467299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511792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554323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362503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Reverse 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G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R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329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1" name="直接箭头连接符 30"/>
          <p:cNvCxnSpPr>
            <a:stCxn id="29" idx="6"/>
            <a:endCxn id="86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直接箭头连接符 33"/>
          <p:cNvCxnSpPr>
            <a:stCxn id="29" idx="4"/>
            <a:endCxn id="30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7" name="直接箭头连接符 36"/>
          <p:cNvCxnSpPr>
            <a:stCxn id="86" idx="4"/>
            <a:endCxn id="30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椭圆 41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5" name="椭圆 4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46" name="直接箭头连接符 45"/>
          <p:cNvCxnSpPr>
            <a:stCxn id="86" idx="7"/>
            <a:endCxn id="42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4" idx="0"/>
            <a:endCxn id="42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直接箭头连接符 53"/>
          <p:cNvCxnSpPr>
            <a:stCxn id="29" idx="5"/>
            <a:endCxn id="4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直接箭头连接符 57"/>
          <p:cNvCxnSpPr>
            <a:stCxn id="44" idx="4"/>
            <a:endCxn id="4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椭圆 65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67" name="直接箭头连接符 66"/>
          <p:cNvCxnSpPr>
            <a:stCxn id="66" idx="2"/>
            <a:endCxn id="4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stCxn id="74" idx="2"/>
            <a:endCxn id="4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4" name="椭圆 73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0" name="椭圆 79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1" name="椭圆 80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0" name="直接箭头连接符 89"/>
          <p:cNvCxnSpPr>
            <a:stCxn id="80" idx="4"/>
            <a:endCxn id="66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直接箭头连接符 91"/>
          <p:cNvCxnSpPr>
            <a:stCxn id="66" idx="7"/>
            <a:endCxn id="81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直接箭头连接符 92"/>
          <p:cNvCxnSpPr>
            <a:stCxn id="81" idx="2"/>
            <a:endCxn id="80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5" name="直接箭头连接符 94"/>
          <p:cNvCxnSpPr>
            <a:stCxn id="42" idx="5"/>
            <a:endCxn id="66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直接箭头连接符 96"/>
          <p:cNvCxnSpPr>
            <a:stCxn id="45" idx="7"/>
            <a:endCxn id="74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03" name="椭圆 102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4" name="椭圆 103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5" name="直接箭头连接符 104"/>
          <p:cNvCxnSpPr>
            <a:stCxn id="74" idx="6"/>
            <a:endCxn id="104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曲线连接符 106"/>
          <p:cNvCxnSpPr>
            <a:stCxn id="103" idx="0"/>
            <a:endCxn id="104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2" name="曲线连接符 111"/>
          <p:cNvCxnSpPr>
            <a:stCxn id="104" idx="4"/>
            <a:endCxn id="103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5" name="直接箭头连接符 114"/>
          <p:cNvCxnSpPr>
            <a:stCxn id="45" idx="6"/>
            <a:endCxn id="103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7" name="曲线连接符 116"/>
          <p:cNvCxnSpPr>
            <a:stCxn id="45" idx="2"/>
            <a:endCxn id="4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463" name="曲线连接符 19462"/>
          <p:cNvCxnSpPr>
            <a:stCxn id="74" idx="7"/>
            <a:endCxn id="42" idx="7"/>
          </p:cNvCxnSpPr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683568" y="5590874"/>
                <a:ext cx="4233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</m:t>
                      </m:r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590874"/>
                <a:ext cx="42338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 bwMode="auto">
          <a:xfrm>
            <a:off x="785433" y="606345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1217433" y="606345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1649433" y="606345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2074748" y="606345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2513433" y="606345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2945433" y="606345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3370748" y="606345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3815678" y="606345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4240993" y="606345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683568" y="4828673"/>
                <a:ext cx="566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28673"/>
                <a:ext cx="56637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矩形 75"/>
          <p:cNvSpPr/>
          <p:nvPr/>
        </p:nvSpPr>
        <p:spPr bwMode="auto">
          <a:xfrm>
            <a:off x="785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1217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1649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207474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2513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2945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337074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381567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7" name="矩形 86"/>
          <p:cNvSpPr/>
          <p:nvPr/>
        </p:nvSpPr>
        <p:spPr bwMode="auto">
          <a:xfrm>
            <a:off x="424099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8" name="矩形 87"/>
          <p:cNvSpPr/>
          <p:nvPr/>
        </p:nvSpPr>
        <p:spPr bwMode="auto">
          <a:xfrm>
            <a:off x="467299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9" name="矩形 88"/>
          <p:cNvSpPr/>
          <p:nvPr/>
        </p:nvSpPr>
        <p:spPr bwMode="auto">
          <a:xfrm>
            <a:off x="511792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554323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矩形 93"/>
          <p:cNvSpPr/>
          <p:nvPr/>
        </p:nvSpPr>
        <p:spPr bwMode="auto">
          <a:xfrm>
            <a:off x="4672993" y="606345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5117923" y="606345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8" name="矩形 97"/>
          <p:cNvSpPr/>
          <p:nvPr/>
        </p:nvSpPr>
        <p:spPr bwMode="auto">
          <a:xfrm>
            <a:off x="5543238" y="606345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344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3841576" y="980728"/>
            <a:ext cx="519492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Each edge has two </a:t>
            </a:r>
            <a:r>
              <a:rPr lang="en-US" altLang="zh-CN" sz="2400" dirty="0">
                <a:solidFill>
                  <a:srgbClr val="FF0000"/>
                </a:solidFill>
              </a:rPr>
              <a:t>endpoints</a:t>
            </a:r>
          </a:p>
          <a:p>
            <a:pPr lvl="1" eaLnBrk="1" hangingPunct="1"/>
            <a:r>
              <a:rPr lang="en-US" altLang="zh-CN" sz="2000" dirty="0"/>
              <a:t>H and B are the endpoints of (H, B)</a:t>
            </a:r>
          </a:p>
          <a:p>
            <a:pPr eaLnBrk="1" hangingPunct="1"/>
            <a:r>
              <a:rPr lang="en-US" altLang="zh-CN" sz="2400" dirty="0"/>
              <a:t>An edge </a:t>
            </a:r>
            <a:r>
              <a:rPr lang="en-US" altLang="zh-CN" sz="2400" dirty="0">
                <a:solidFill>
                  <a:srgbClr val="FF0000"/>
                </a:solidFill>
              </a:rPr>
              <a:t>joins</a:t>
            </a:r>
            <a:r>
              <a:rPr lang="en-US" altLang="zh-CN" sz="2400" dirty="0"/>
              <a:t> its endpoints</a:t>
            </a:r>
          </a:p>
          <a:p>
            <a:pPr lvl="1" eaLnBrk="1" hangingPunct="1"/>
            <a:r>
              <a:rPr lang="en-US" altLang="zh-CN" sz="2000" dirty="0"/>
              <a:t>(H, B) joins H and B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Terminology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48880"/>
            <a:ext cx="376675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65834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Step 1</a:t>
            </a:r>
            <a:r>
              <a:rPr lang="en-US" altLang="zh-CN" sz="2800" dirty="0"/>
              <a:t>: Obtain the </a:t>
            </a:r>
            <a:r>
              <a:rPr lang="en-US" altLang="zh-CN" sz="2800" dirty="0">
                <a:solidFill>
                  <a:srgbClr val="FF0000"/>
                </a:solidFill>
              </a:rPr>
              <a:t>reverse graph G</a:t>
            </a:r>
            <a:r>
              <a:rPr lang="en-US" altLang="zh-CN" sz="2800" baseline="30000" dirty="0">
                <a:solidFill>
                  <a:srgbClr val="FF0000"/>
                </a:solidFill>
              </a:rPr>
              <a:t>R</a:t>
            </a:r>
            <a:r>
              <a:rPr lang="en-US" altLang="zh-CN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by reversing the directions of all the edges in G.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Step 2</a:t>
            </a:r>
            <a:r>
              <a:rPr lang="en-US" altLang="zh-CN" sz="2800" dirty="0"/>
              <a:t>: Perform DFS on G</a:t>
            </a:r>
            <a:r>
              <a:rPr lang="en-US" altLang="zh-CN" sz="2800" baseline="30000" dirty="0"/>
              <a:t>R</a:t>
            </a:r>
            <a:r>
              <a:rPr lang="en-US" altLang="zh-CN" sz="2800" dirty="0"/>
              <a:t>, and obtain the sequence </a:t>
            </a:r>
            <a:r>
              <a:rPr lang="en-US" altLang="zh-CN" sz="2800" dirty="0">
                <a:solidFill>
                  <a:srgbClr val="FF0000"/>
                </a:solidFill>
              </a:rPr>
              <a:t>L</a:t>
            </a:r>
            <a:r>
              <a:rPr lang="en-US" altLang="zh-CN" sz="2800" baseline="30000" dirty="0">
                <a:solidFill>
                  <a:srgbClr val="FF0000"/>
                </a:solidFill>
              </a:rPr>
              <a:t>R</a:t>
            </a:r>
            <a:r>
              <a:rPr lang="en-US" altLang="zh-CN" sz="2800" dirty="0"/>
              <a:t> that the vertices in G</a:t>
            </a:r>
            <a:r>
              <a:rPr lang="en-US" altLang="zh-CN" sz="2800" baseline="30000" dirty="0"/>
              <a:t>R</a:t>
            </a:r>
            <a:r>
              <a:rPr lang="en-US" altLang="zh-CN" sz="2800" dirty="0"/>
              <a:t> turn black (i.e., whenever a vertex is popped out of the stack, append it to L</a:t>
            </a:r>
            <a:r>
              <a:rPr lang="en-US" altLang="zh-CN" sz="2800" baseline="30000" dirty="0"/>
              <a:t>R</a:t>
            </a:r>
            <a:r>
              <a:rPr lang="en-US" altLang="zh-CN" sz="2800" dirty="0"/>
              <a:t>). Obtain </a:t>
            </a:r>
            <a:r>
              <a:rPr lang="en-US" altLang="zh-CN" sz="2800" dirty="0">
                <a:solidFill>
                  <a:srgbClr val="FF0000"/>
                </a:solidFill>
              </a:rPr>
              <a:t>L</a:t>
            </a:r>
            <a:r>
              <a:rPr lang="en-US" altLang="zh-CN" sz="2800" dirty="0"/>
              <a:t> as the reverse order of L</a:t>
            </a:r>
            <a:r>
              <a:rPr lang="en-US" altLang="zh-CN" sz="2800" baseline="30000" dirty="0"/>
              <a:t>R</a:t>
            </a:r>
            <a:r>
              <a:rPr lang="en-US" altLang="zh-CN" sz="2800" dirty="0"/>
              <a:t>.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Step 3</a:t>
            </a:r>
            <a:r>
              <a:rPr lang="en-US" altLang="zh-CN" sz="2800" dirty="0"/>
              <a:t>: Perform DFS on the </a:t>
            </a:r>
            <a:r>
              <a:rPr lang="en-US" altLang="zh-CN" sz="2800" dirty="0">
                <a:solidFill>
                  <a:srgbClr val="FF0000"/>
                </a:solidFill>
              </a:rPr>
              <a:t>original</a:t>
            </a:r>
            <a:r>
              <a:rPr lang="en-US" altLang="zh-CN" sz="2800" dirty="0"/>
              <a:t> graph G by obeying the following rules: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330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31558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Step 1</a:t>
            </a:r>
            <a:r>
              <a:rPr lang="en-US" altLang="zh-CN" sz="2800" dirty="0"/>
              <a:t>: Obtain the </a:t>
            </a:r>
            <a:r>
              <a:rPr lang="en-US" altLang="zh-CN" sz="2800" dirty="0">
                <a:solidFill>
                  <a:srgbClr val="FF0000"/>
                </a:solidFill>
              </a:rPr>
              <a:t>reverse graph G</a:t>
            </a:r>
            <a:r>
              <a:rPr lang="en-US" altLang="zh-CN" sz="2800" baseline="30000" dirty="0">
                <a:solidFill>
                  <a:srgbClr val="FF0000"/>
                </a:solidFill>
              </a:rPr>
              <a:t>R</a:t>
            </a:r>
            <a:r>
              <a:rPr lang="en-US" altLang="zh-CN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by reversing the directions of all the edges in G.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Step 2</a:t>
            </a:r>
            <a:r>
              <a:rPr lang="en-US" altLang="zh-CN" sz="2800" dirty="0"/>
              <a:t>: Perform DFS on G</a:t>
            </a:r>
            <a:r>
              <a:rPr lang="en-US" altLang="zh-CN" sz="2800" baseline="30000" dirty="0"/>
              <a:t>R</a:t>
            </a:r>
            <a:r>
              <a:rPr lang="en-US" altLang="zh-CN" sz="2800" dirty="0"/>
              <a:t>, and obtain the sequence </a:t>
            </a:r>
            <a:r>
              <a:rPr lang="en-US" altLang="zh-CN" sz="2800" dirty="0">
                <a:solidFill>
                  <a:srgbClr val="FF0000"/>
                </a:solidFill>
              </a:rPr>
              <a:t>L</a:t>
            </a:r>
            <a:r>
              <a:rPr lang="en-US" altLang="zh-CN" sz="2800" baseline="30000" dirty="0">
                <a:solidFill>
                  <a:srgbClr val="FF0000"/>
                </a:solidFill>
              </a:rPr>
              <a:t>R</a:t>
            </a:r>
            <a:r>
              <a:rPr lang="en-US" altLang="zh-CN" sz="2800" dirty="0"/>
              <a:t> that the vertices in G</a:t>
            </a:r>
            <a:r>
              <a:rPr lang="en-US" altLang="zh-CN" sz="2800" baseline="30000" dirty="0"/>
              <a:t>R</a:t>
            </a:r>
            <a:r>
              <a:rPr lang="en-US" altLang="zh-CN" sz="2800" dirty="0"/>
              <a:t> turn black (i.e., whenever a vertex is popped out of the stack, append it to L</a:t>
            </a:r>
            <a:r>
              <a:rPr lang="en-US" altLang="zh-CN" sz="2800" baseline="30000" dirty="0"/>
              <a:t>R</a:t>
            </a:r>
            <a:r>
              <a:rPr lang="en-US" altLang="zh-CN" sz="2800" dirty="0"/>
              <a:t>). Obtain </a:t>
            </a:r>
            <a:r>
              <a:rPr lang="en-US" altLang="zh-CN" sz="2800" dirty="0">
                <a:solidFill>
                  <a:srgbClr val="FF0000"/>
                </a:solidFill>
              </a:rPr>
              <a:t>L</a:t>
            </a:r>
            <a:r>
              <a:rPr lang="en-US" altLang="zh-CN" sz="2800" dirty="0"/>
              <a:t> as the reverse order of L</a:t>
            </a:r>
            <a:r>
              <a:rPr lang="en-US" altLang="zh-CN" sz="2800" baseline="30000" dirty="0"/>
              <a:t>R</a:t>
            </a:r>
            <a:r>
              <a:rPr lang="en-US" altLang="zh-CN" sz="2800" dirty="0"/>
              <a:t>.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Step 3</a:t>
            </a:r>
            <a:r>
              <a:rPr lang="en-US" altLang="zh-CN" sz="2800" dirty="0"/>
              <a:t>: Perform DFS on the </a:t>
            </a:r>
            <a:r>
              <a:rPr lang="en-US" altLang="zh-CN" sz="2800" dirty="0">
                <a:solidFill>
                  <a:srgbClr val="FF0000"/>
                </a:solidFill>
              </a:rPr>
              <a:t>original</a:t>
            </a:r>
            <a:r>
              <a:rPr lang="en-US" altLang="zh-CN" sz="2800" dirty="0"/>
              <a:t> graph G by obeying the following rules: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800" b="1" dirty="0">
                <a:solidFill>
                  <a:srgbClr val="0070C0"/>
                </a:solidFill>
              </a:rPr>
              <a:t>Rule 1</a:t>
            </a:r>
            <a:r>
              <a:rPr lang="en-US" altLang="zh-CN" sz="2800" dirty="0"/>
              <a:t>: Start the DFS at the first vertex of L.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331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370198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Step 1</a:t>
            </a:r>
            <a:r>
              <a:rPr lang="en-US" altLang="zh-CN" sz="2800" dirty="0"/>
              <a:t>: Obtain the </a:t>
            </a:r>
            <a:r>
              <a:rPr lang="en-US" altLang="zh-CN" sz="2800" dirty="0">
                <a:solidFill>
                  <a:srgbClr val="FF0000"/>
                </a:solidFill>
              </a:rPr>
              <a:t>reverse graph G</a:t>
            </a:r>
            <a:r>
              <a:rPr lang="en-US" altLang="zh-CN" sz="2800" baseline="30000" dirty="0">
                <a:solidFill>
                  <a:srgbClr val="FF0000"/>
                </a:solidFill>
              </a:rPr>
              <a:t>R</a:t>
            </a:r>
            <a:r>
              <a:rPr lang="en-US" altLang="zh-CN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by reversing the directions of all the edges in G.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Step 2</a:t>
            </a:r>
            <a:r>
              <a:rPr lang="en-US" altLang="zh-CN" sz="2800" dirty="0"/>
              <a:t>: Perform DFS on G</a:t>
            </a:r>
            <a:r>
              <a:rPr lang="en-US" altLang="zh-CN" sz="2800" baseline="30000" dirty="0"/>
              <a:t>R</a:t>
            </a:r>
            <a:r>
              <a:rPr lang="en-US" altLang="zh-CN" sz="2800" dirty="0"/>
              <a:t>, and obtain the sequence </a:t>
            </a:r>
            <a:r>
              <a:rPr lang="en-US" altLang="zh-CN" sz="2800" dirty="0">
                <a:solidFill>
                  <a:srgbClr val="FF0000"/>
                </a:solidFill>
              </a:rPr>
              <a:t>L</a:t>
            </a:r>
            <a:r>
              <a:rPr lang="en-US" altLang="zh-CN" sz="2800" baseline="30000" dirty="0">
                <a:solidFill>
                  <a:srgbClr val="FF0000"/>
                </a:solidFill>
              </a:rPr>
              <a:t>R</a:t>
            </a:r>
            <a:r>
              <a:rPr lang="en-US" altLang="zh-CN" sz="2800" dirty="0"/>
              <a:t> that the vertices in G</a:t>
            </a:r>
            <a:r>
              <a:rPr lang="en-US" altLang="zh-CN" sz="2800" baseline="30000" dirty="0"/>
              <a:t>R</a:t>
            </a:r>
            <a:r>
              <a:rPr lang="en-US" altLang="zh-CN" sz="2800" dirty="0"/>
              <a:t> turn black (i.e., whenever a vertex is popped out of the stack, append it to L</a:t>
            </a:r>
            <a:r>
              <a:rPr lang="en-US" altLang="zh-CN" sz="2800" baseline="30000" dirty="0"/>
              <a:t>R</a:t>
            </a:r>
            <a:r>
              <a:rPr lang="en-US" altLang="zh-CN" sz="2800" dirty="0"/>
              <a:t>). Obtain </a:t>
            </a:r>
            <a:r>
              <a:rPr lang="en-US" altLang="zh-CN" sz="2800" dirty="0">
                <a:solidFill>
                  <a:srgbClr val="FF0000"/>
                </a:solidFill>
              </a:rPr>
              <a:t>L</a:t>
            </a:r>
            <a:r>
              <a:rPr lang="en-US" altLang="zh-CN" sz="2800" dirty="0"/>
              <a:t> as the reverse order of L</a:t>
            </a:r>
            <a:r>
              <a:rPr lang="en-US" altLang="zh-CN" sz="2800" baseline="30000" dirty="0"/>
              <a:t>R</a:t>
            </a:r>
            <a:r>
              <a:rPr lang="en-US" altLang="zh-CN" sz="2800" dirty="0"/>
              <a:t>.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Step 3</a:t>
            </a:r>
            <a:r>
              <a:rPr lang="en-US" altLang="zh-CN" sz="2800" dirty="0"/>
              <a:t>: Perform DFS on the </a:t>
            </a:r>
            <a:r>
              <a:rPr lang="en-US" altLang="zh-CN" sz="2800" dirty="0">
                <a:solidFill>
                  <a:srgbClr val="FF0000"/>
                </a:solidFill>
              </a:rPr>
              <a:t>original</a:t>
            </a:r>
            <a:r>
              <a:rPr lang="en-US" altLang="zh-CN" sz="2800" dirty="0"/>
              <a:t> graph G by obeying the following rules: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800" b="1" dirty="0">
                <a:solidFill>
                  <a:srgbClr val="0070C0"/>
                </a:solidFill>
              </a:rPr>
              <a:t>Rule 1</a:t>
            </a:r>
            <a:r>
              <a:rPr lang="en-US" altLang="zh-CN" sz="2800" dirty="0"/>
              <a:t>: Start the DFS at the first vertex of L.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800" b="1" dirty="0">
                <a:solidFill>
                  <a:srgbClr val="0070C0"/>
                </a:solidFill>
              </a:rPr>
              <a:t>Rule 2</a:t>
            </a:r>
            <a:r>
              <a:rPr lang="en-US" altLang="zh-CN" sz="2800" dirty="0"/>
              <a:t>: Whenever a restart is needed, start from the first vertex of L that is still white.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332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921214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Step 1</a:t>
            </a:r>
            <a:r>
              <a:rPr lang="en-US" altLang="zh-CN" sz="2800" dirty="0"/>
              <a:t>: Obtain the </a:t>
            </a:r>
            <a:r>
              <a:rPr lang="en-US" altLang="zh-CN" sz="2800" dirty="0">
                <a:solidFill>
                  <a:srgbClr val="FF0000"/>
                </a:solidFill>
              </a:rPr>
              <a:t>reverse graph G</a:t>
            </a:r>
            <a:r>
              <a:rPr lang="en-US" altLang="zh-CN" sz="2800" baseline="30000" dirty="0">
                <a:solidFill>
                  <a:srgbClr val="FF0000"/>
                </a:solidFill>
              </a:rPr>
              <a:t>R</a:t>
            </a:r>
            <a:r>
              <a:rPr lang="en-US" altLang="zh-CN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by reversing the directions of all the edges in G.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Step 2</a:t>
            </a:r>
            <a:r>
              <a:rPr lang="en-US" altLang="zh-CN" sz="2800" dirty="0"/>
              <a:t>: Perform DFS on G</a:t>
            </a:r>
            <a:r>
              <a:rPr lang="en-US" altLang="zh-CN" sz="2800" baseline="30000" dirty="0"/>
              <a:t>R</a:t>
            </a:r>
            <a:r>
              <a:rPr lang="en-US" altLang="zh-CN" sz="2800" dirty="0"/>
              <a:t>, and obtain the sequence </a:t>
            </a:r>
            <a:r>
              <a:rPr lang="en-US" altLang="zh-CN" sz="2800" dirty="0">
                <a:solidFill>
                  <a:srgbClr val="FF0000"/>
                </a:solidFill>
              </a:rPr>
              <a:t>L</a:t>
            </a:r>
            <a:r>
              <a:rPr lang="en-US" altLang="zh-CN" sz="2800" baseline="30000" dirty="0">
                <a:solidFill>
                  <a:srgbClr val="FF0000"/>
                </a:solidFill>
              </a:rPr>
              <a:t>R</a:t>
            </a:r>
            <a:r>
              <a:rPr lang="en-US" altLang="zh-CN" sz="2800" dirty="0"/>
              <a:t> that the vertices in G</a:t>
            </a:r>
            <a:r>
              <a:rPr lang="en-US" altLang="zh-CN" sz="2800" baseline="30000" dirty="0"/>
              <a:t>R</a:t>
            </a:r>
            <a:r>
              <a:rPr lang="en-US" altLang="zh-CN" sz="2800" dirty="0"/>
              <a:t> turn black (i.e., whenever a vertex is popped out of the stack, append it to L</a:t>
            </a:r>
            <a:r>
              <a:rPr lang="en-US" altLang="zh-CN" sz="2800" baseline="30000" dirty="0"/>
              <a:t>R</a:t>
            </a:r>
            <a:r>
              <a:rPr lang="en-US" altLang="zh-CN" sz="2800" dirty="0"/>
              <a:t>). Obtain </a:t>
            </a:r>
            <a:r>
              <a:rPr lang="en-US" altLang="zh-CN" sz="2800" dirty="0">
                <a:solidFill>
                  <a:srgbClr val="FF0000"/>
                </a:solidFill>
              </a:rPr>
              <a:t>L</a:t>
            </a:r>
            <a:r>
              <a:rPr lang="en-US" altLang="zh-CN" sz="2800" dirty="0"/>
              <a:t> as the reverse order of L</a:t>
            </a:r>
            <a:r>
              <a:rPr lang="en-US" altLang="zh-CN" sz="2800" baseline="30000" dirty="0"/>
              <a:t>R</a:t>
            </a:r>
            <a:r>
              <a:rPr lang="en-US" altLang="zh-CN" sz="2800" dirty="0"/>
              <a:t>.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Step 3</a:t>
            </a:r>
            <a:r>
              <a:rPr lang="en-US" altLang="zh-CN" sz="2800" dirty="0"/>
              <a:t>: Perform DFS on the </a:t>
            </a:r>
            <a:r>
              <a:rPr lang="en-US" altLang="zh-CN" sz="2800" dirty="0">
                <a:solidFill>
                  <a:srgbClr val="FF0000"/>
                </a:solidFill>
              </a:rPr>
              <a:t>original</a:t>
            </a:r>
            <a:r>
              <a:rPr lang="en-US" altLang="zh-CN" sz="2800" dirty="0"/>
              <a:t> graph G by obeying the following rules: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800" b="1" dirty="0">
                <a:solidFill>
                  <a:srgbClr val="0070C0"/>
                </a:solidFill>
              </a:rPr>
              <a:t>Rule 1</a:t>
            </a:r>
            <a:r>
              <a:rPr lang="en-US" altLang="zh-CN" sz="2800" dirty="0"/>
              <a:t>: Start the DFS at the first vertex of L.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800" b="1" dirty="0">
                <a:solidFill>
                  <a:srgbClr val="0070C0"/>
                </a:solidFill>
              </a:rPr>
              <a:t>Rule 2</a:t>
            </a:r>
            <a:r>
              <a:rPr lang="en-US" altLang="zh-CN" sz="2800" dirty="0"/>
              <a:t>: Whenever a restart is needed, start from the first vertex of L that is still white.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800" dirty="0"/>
              <a:t>Output the vertices in each DFS-tree as an SCC.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333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6271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original graph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334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683568" y="4828673"/>
                <a:ext cx="4233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</m:t>
                      </m:r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28673"/>
                <a:ext cx="42338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 bwMode="auto">
          <a:xfrm>
            <a:off x="785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1217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1649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207474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2513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2945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337074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381567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424099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4686380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5131310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56625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椭圆 74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7" name="椭圆 76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8" name="直接箭头连接符 77"/>
          <p:cNvCxnSpPr>
            <a:stCxn id="76" idx="6"/>
            <a:endCxn id="75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9" name="直接箭头连接符 78"/>
          <p:cNvCxnSpPr>
            <a:stCxn id="76" idx="4"/>
            <a:endCxn id="77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2" name="直接箭头连接符 81"/>
          <p:cNvCxnSpPr>
            <a:stCxn id="75" idx="4"/>
            <a:endCxn id="77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3" name="椭圆 82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87" name="直接箭头连接符 86"/>
          <p:cNvCxnSpPr>
            <a:stCxn id="75" idx="7"/>
            <a:endCxn id="83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8" name="直接箭头连接符 87"/>
          <p:cNvCxnSpPr>
            <a:stCxn id="84" idx="0"/>
            <a:endCxn id="83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9" name="直接箭头连接符 88"/>
          <p:cNvCxnSpPr>
            <a:stCxn id="76" idx="5"/>
            <a:endCxn id="8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1" name="直接箭头连接符 90"/>
          <p:cNvCxnSpPr>
            <a:stCxn id="84" idx="4"/>
            <a:endCxn id="8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4" name="椭圆 93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6" name="直接箭头连接符 95"/>
          <p:cNvCxnSpPr>
            <a:stCxn id="94" idx="2"/>
            <a:endCxn id="8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8" name="直接箭头连接符 97"/>
          <p:cNvCxnSpPr>
            <a:stCxn id="99" idx="2"/>
            <a:endCxn id="8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9" name="椭圆 98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0" name="椭圆 99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1" name="椭圆 100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2" name="直接箭头连接符 101"/>
          <p:cNvCxnSpPr>
            <a:stCxn id="100" idx="4"/>
            <a:endCxn id="94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6" name="直接箭头连接符 105"/>
          <p:cNvCxnSpPr>
            <a:stCxn id="94" idx="7"/>
            <a:endCxn id="101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8" name="直接箭头连接符 107"/>
          <p:cNvCxnSpPr>
            <a:stCxn id="101" idx="2"/>
            <a:endCxn id="100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9" name="直接箭头连接符 108"/>
          <p:cNvCxnSpPr>
            <a:stCxn id="83" idx="5"/>
            <a:endCxn id="94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0" name="直接箭头连接符 109"/>
          <p:cNvCxnSpPr>
            <a:stCxn id="85" idx="7"/>
            <a:endCxn id="99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1" name="椭圆 110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3" name="椭圆 112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14" name="直接箭头连接符 113"/>
          <p:cNvCxnSpPr>
            <a:stCxn id="99" idx="6"/>
            <a:endCxn id="113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6" name="曲线连接符 115"/>
          <p:cNvCxnSpPr>
            <a:stCxn id="111" idx="0"/>
            <a:endCxn id="113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8" name="曲线连接符 117"/>
          <p:cNvCxnSpPr>
            <a:stCxn id="113" idx="4"/>
            <a:endCxn id="111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9" name="直接箭头连接符 118"/>
          <p:cNvCxnSpPr>
            <a:stCxn id="85" idx="6"/>
            <a:endCxn id="111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0" name="曲线连接符 119"/>
          <p:cNvCxnSpPr>
            <a:stCxn id="85" idx="2"/>
            <a:endCxn id="8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22" name="曲线连接符 121"/>
          <p:cNvCxnSpPr/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97794150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original graph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335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683568" y="4828673"/>
                <a:ext cx="4233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</m:t>
                      </m:r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28673"/>
                <a:ext cx="42338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 bwMode="auto">
          <a:xfrm>
            <a:off x="785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1217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1649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207474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2513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2945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337074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381567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424099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4686380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5131310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56625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椭圆 74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7" name="椭圆 76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8" name="直接箭头连接符 77"/>
          <p:cNvCxnSpPr>
            <a:stCxn id="76" idx="6"/>
            <a:endCxn id="75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9" name="直接箭头连接符 78"/>
          <p:cNvCxnSpPr>
            <a:stCxn id="76" idx="4"/>
            <a:endCxn id="77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2" name="直接箭头连接符 81"/>
          <p:cNvCxnSpPr>
            <a:stCxn id="75" idx="4"/>
            <a:endCxn id="77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3" name="椭圆 82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87" name="直接箭头连接符 86"/>
          <p:cNvCxnSpPr>
            <a:stCxn id="75" idx="7"/>
            <a:endCxn id="83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8" name="直接箭头连接符 87"/>
          <p:cNvCxnSpPr>
            <a:stCxn id="84" idx="0"/>
            <a:endCxn id="83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9" name="直接箭头连接符 88"/>
          <p:cNvCxnSpPr>
            <a:stCxn id="76" idx="5"/>
            <a:endCxn id="8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1" name="直接箭头连接符 90"/>
          <p:cNvCxnSpPr>
            <a:stCxn id="84" idx="4"/>
            <a:endCxn id="8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4" name="椭圆 93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6" name="直接箭头连接符 95"/>
          <p:cNvCxnSpPr>
            <a:stCxn id="94" idx="2"/>
            <a:endCxn id="8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8" name="直接箭头连接符 97"/>
          <p:cNvCxnSpPr>
            <a:stCxn id="99" idx="2"/>
            <a:endCxn id="8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9" name="椭圆 98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0" name="椭圆 99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1" name="椭圆 100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2" name="直接箭头连接符 101"/>
          <p:cNvCxnSpPr>
            <a:stCxn id="100" idx="4"/>
            <a:endCxn id="94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6" name="直接箭头连接符 105"/>
          <p:cNvCxnSpPr>
            <a:stCxn id="94" idx="7"/>
            <a:endCxn id="101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8" name="直接箭头连接符 107"/>
          <p:cNvCxnSpPr>
            <a:stCxn id="101" idx="2"/>
            <a:endCxn id="100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9" name="直接箭头连接符 108"/>
          <p:cNvCxnSpPr>
            <a:stCxn id="83" idx="5"/>
            <a:endCxn id="94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0" name="直接箭头连接符 109"/>
          <p:cNvCxnSpPr>
            <a:stCxn id="85" idx="7"/>
            <a:endCxn id="99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1" name="椭圆 110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3" name="椭圆 112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14" name="直接箭头连接符 113"/>
          <p:cNvCxnSpPr>
            <a:stCxn id="99" idx="6"/>
            <a:endCxn id="113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6" name="曲线连接符 115"/>
          <p:cNvCxnSpPr>
            <a:stCxn id="111" idx="0"/>
            <a:endCxn id="113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8" name="曲线连接符 117"/>
          <p:cNvCxnSpPr>
            <a:stCxn id="113" idx="4"/>
            <a:endCxn id="111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9" name="直接箭头连接符 118"/>
          <p:cNvCxnSpPr>
            <a:stCxn id="85" idx="6"/>
            <a:endCxn id="111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0" name="曲线连接符 119"/>
          <p:cNvCxnSpPr>
            <a:stCxn id="85" idx="2"/>
            <a:endCxn id="8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50" name="圆角矩形 49"/>
          <p:cNvSpPr/>
          <p:nvPr/>
        </p:nvSpPr>
        <p:spPr bwMode="auto">
          <a:xfrm>
            <a:off x="1518511" y="2546872"/>
            <a:ext cx="448765" cy="520734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1" name="曲线连接符 50"/>
          <p:cNvCxnSpPr/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6109145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original graph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336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683568" y="4828673"/>
                <a:ext cx="4233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</m:t>
                      </m:r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28673"/>
                <a:ext cx="42338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 bwMode="auto">
          <a:xfrm>
            <a:off x="785433" y="5301256"/>
            <a:ext cx="432000" cy="432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1217433" y="5301256"/>
            <a:ext cx="432000" cy="432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1649433" y="5301256"/>
            <a:ext cx="432000" cy="432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207474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2513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2945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337074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381567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424099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4686380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5131310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56625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椭圆 74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7" name="椭圆 76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8" name="直接箭头连接符 77"/>
          <p:cNvCxnSpPr>
            <a:stCxn id="76" idx="6"/>
            <a:endCxn id="75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9" name="直接箭头连接符 78"/>
          <p:cNvCxnSpPr>
            <a:stCxn id="76" idx="4"/>
            <a:endCxn id="77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2" name="直接箭头连接符 81"/>
          <p:cNvCxnSpPr>
            <a:stCxn id="75" idx="4"/>
            <a:endCxn id="77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3" name="椭圆 82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87" name="直接箭头连接符 86"/>
          <p:cNvCxnSpPr>
            <a:stCxn id="75" idx="7"/>
            <a:endCxn id="83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8" name="直接箭头连接符 87"/>
          <p:cNvCxnSpPr>
            <a:stCxn id="84" idx="0"/>
            <a:endCxn id="83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9" name="直接箭头连接符 88"/>
          <p:cNvCxnSpPr>
            <a:stCxn id="76" idx="5"/>
            <a:endCxn id="8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1" name="直接箭头连接符 90"/>
          <p:cNvCxnSpPr>
            <a:stCxn id="84" idx="4"/>
            <a:endCxn id="8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4" name="椭圆 93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6" name="直接箭头连接符 95"/>
          <p:cNvCxnSpPr>
            <a:stCxn id="94" idx="2"/>
            <a:endCxn id="8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8" name="直接箭头连接符 97"/>
          <p:cNvCxnSpPr>
            <a:stCxn id="99" idx="2"/>
            <a:endCxn id="8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9" name="椭圆 98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0" name="椭圆 99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1" name="椭圆 100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2" name="直接箭头连接符 101"/>
          <p:cNvCxnSpPr>
            <a:stCxn id="100" idx="4"/>
            <a:endCxn id="94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6" name="直接箭头连接符 105"/>
          <p:cNvCxnSpPr>
            <a:stCxn id="94" idx="7"/>
            <a:endCxn id="101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8" name="直接箭头连接符 107"/>
          <p:cNvCxnSpPr>
            <a:stCxn id="101" idx="2"/>
            <a:endCxn id="100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9" name="直接箭头连接符 108"/>
          <p:cNvCxnSpPr>
            <a:stCxn id="83" idx="5"/>
            <a:endCxn id="94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0" name="直接箭头连接符 109"/>
          <p:cNvCxnSpPr>
            <a:stCxn id="85" idx="7"/>
            <a:endCxn id="99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1" name="椭圆 110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3" name="椭圆 112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14" name="直接箭头连接符 113"/>
          <p:cNvCxnSpPr>
            <a:stCxn id="99" idx="6"/>
            <a:endCxn id="113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6" name="曲线连接符 115"/>
          <p:cNvCxnSpPr>
            <a:stCxn id="111" idx="0"/>
            <a:endCxn id="113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8" name="曲线连接符 117"/>
          <p:cNvCxnSpPr>
            <a:stCxn id="113" idx="4"/>
            <a:endCxn id="111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9" name="直接箭头连接符 118"/>
          <p:cNvCxnSpPr>
            <a:stCxn id="85" idx="6"/>
            <a:endCxn id="111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0" name="曲线连接符 119"/>
          <p:cNvCxnSpPr>
            <a:stCxn id="85" idx="2"/>
            <a:endCxn id="8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1" name="曲线连接符 50"/>
          <p:cNvCxnSpPr/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997372258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original graph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337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683568" y="4828673"/>
                <a:ext cx="4233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</m:t>
                      </m:r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28673"/>
                <a:ext cx="42338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 bwMode="auto">
          <a:xfrm>
            <a:off x="785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1217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1649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207474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2513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2945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337074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381567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424099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4686380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5131310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56625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椭圆 74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7" name="椭圆 76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8" name="直接箭头连接符 77"/>
          <p:cNvCxnSpPr>
            <a:stCxn id="76" idx="6"/>
            <a:endCxn id="75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9" name="直接箭头连接符 78"/>
          <p:cNvCxnSpPr>
            <a:stCxn id="76" idx="4"/>
            <a:endCxn id="77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2" name="直接箭头连接符 81"/>
          <p:cNvCxnSpPr>
            <a:stCxn id="75" idx="4"/>
            <a:endCxn id="77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3" name="椭圆 82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87" name="直接箭头连接符 86"/>
          <p:cNvCxnSpPr>
            <a:stCxn id="75" idx="7"/>
            <a:endCxn id="83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8" name="直接箭头连接符 87"/>
          <p:cNvCxnSpPr>
            <a:stCxn id="84" idx="0"/>
            <a:endCxn id="83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9" name="直接箭头连接符 88"/>
          <p:cNvCxnSpPr>
            <a:stCxn id="76" idx="5"/>
            <a:endCxn id="8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1" name="直接箭头连接符 90"/>
          <p:cNvCxnSpPr>
            <a:stCxn id="84" idx="4"/>
            <a:endCxn id="8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4" name="椭圆 93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6" name="直接箭头连接符 95"/>
          <p:cNvCxnSpPr>
            <a:stCxn id="94" idx="2"/>
            <a:endCxn id="8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8" name="直接箭头连接符 97"/>
          <p:cNvCxnSpPr>
            <a:stCxn id="99" idx="2"/>
            <a:endCxn id="8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9" name="椭圆 98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0" name="椭圆 99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1" name="椭圆 100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2" name="直接箭头连接符 101"/>
          <p:cNvCxnSpPr>
            <a:stCxn id="100" idx="4"/>
            <a:endCxn id="94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6" name="直接箭头连接符 105"/>
          <p:cNvCxnSpPr>
            <a:stCxn id="94" idx="7"/>
            <a:endCxn id="101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8" name="直接箭头连接符 107"/>
          <p:cNvCxnSpPr>
            <a:stCxn id="101" idx="2"/>
            <a:endCxn id="100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9" name="直接箭头连接符 108"/>
          <p:cNvCxnSpPr>
            <a:stCxn id="83" idx="5"/>
            <a:endCxn id="94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0" name="直接箭头连接符 109"/>
          <p:cNvCxnSpPr>
            <a:stCxn id="85" idx="7"/>
            <a:endCxn id="99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1" name="椭圆 110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3" name="椭圆 112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14" name="直接箭头连接符 113"/>
          <p:cNvCxnSpPr>
            <a:stCxn id="99" idx="6"/>
            <a:endCxn id="113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6" name="曲线连接符 115"/>
          <p:cNvCxnSpPr>
            <a:stCxn id="111" idx="0"/>
            <a:endCxn id="113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8" name="曲线连接符 117"/>
          <p:cNvCxnSpPr>
            <a:stCxn id="113" idx="4"/>
            <a:endCxn id="111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9" name="直接箭头连接符 118"/>
          <p:cNvCxnSpPr>
            <a:stCxn id="85" idx="6"/>
            <a:endCxn id="111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0" name="曲线连接符 119"/>
          <p:cNvCxnSpPr>
            <a:stCxn id="85" idx="2"/>
            <a:endCxn id="8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21" name="曲线连接符 120"/>
          <p:cNvCxnSpPr>
            <a:stCxn id="99" idx="7"/>
            <a:endCxn id="83" idx="7"/>
          </p:cNvCxnSpPr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2239826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original graph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338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683568" y="4828673"/>
                <a:ext cx="4233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</m:t>
                      </m:r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28673"/>
                <a:ext cx="42338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 bwMode="auto">
          <a:xfrm>
            <a:off x="785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1217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1649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207474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2513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294543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337074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381567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424099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4686380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5131310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56625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椭圆 74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7" name="椭圆 76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8" name="直接箭头连接符 77"/>
          <p:cNvCxnSpPr>
            <a:stCxn id="76" idx="6"/>
            <a:endCxn id="75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9" name="直接箭头连接符 78"/>
          <p:cNvCxnSpPr>
            <a:stCxn id="76" idx="4"/>
            <a:endCxn id="77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2" name="直接箭头连接符 81"/>
          <p:cNvCxnSpPr>
            <a:stCxn id="75" idx="4"/>
            <a:endCxn id="77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3" name="椭圆 82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87" name="直接箭头连接符 86"/>
          <p:cNvCxnSpPr>
            <a:stCxn id="75" idx="7"/>
            <a:endCxn id="83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8" name="直接箭头连接符 87"/>
          <p:cNvCxnSpPr>
            <a:stCxn id="84" idx="0"/>
            <a:endCxn id="83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9" name="直接箭头连接符 88"/>
          <p:cNvCxnSpPr>
            <a:stCxn id="76" idx="5"/>
            <a:endCxn id="8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1" name="直接箭头连接符 90"/>
          <p:cNvCxnSpPr>
            <a:stCxn id="84" idx="4"/>
            <a:endCxn id="8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4" name="椭圆 93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6" name="直接箭头连接符 95"/>
          <p:cNvCxnSpPr>
            <a:stCxn id="94" idx="2"/>
            <a:endCxn id="8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8" name="直接箭头连接符 97"/>
          <p:cNvCxnSpPr>
            <a:stCxn id="99" idx="2"/>
            <a:endCxn id="8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9" name="椭圆 98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0" name="椭圆 99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1" name="椭圆 100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2" name="直接箭头连接符 101"/>
          <p:cNvCxnSpPr>
            <a:stCxn id="100" idx="4"/>
            <a:endCxn id="94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6" name="直接箭头连接符 105"/>
          <p:cNvCxnSpPr>
            <a:stCxn id="94" idx="7"/>
            <a:endCxn id="101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8" name="直接箭头连接符 107"/>
          <p:cNvCxnSpPr>
            <a:stCxn id="101" idx="2"/>
            <a:endCxn id="100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9" name="直接箭头连接符 108"/>
          <p:cNvCxnSpPr>
            <a:stCxn id="83" idx="5"/>
            <a:endCxn id="94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0" name="直接箭头连接符 109"/>
          <p:cNvCxnSpPr>
            <a:stCxn id="85" idx="7"/>
            <a:endCxn id="99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1" name="椭圆 110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3" name="椭圆 112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14" name="直接箭头连接符 113"/>
          <p:cNvCxnSpPr>
            <a:stCxn id="99" idx="6"/>
            <a:endCxn id="113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6" name="曲线连接符 115"/>
          <p:cNvCxnSpPr>
            <a:stCxn id="111" idx="0"/>
            <a:endCxn id="113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8" name="曲线连接符 117"/>
          <p:cNvCxnSpPr>
            <a:stCxn id="113" idx="4"/>
            <a:endCxn id="111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9" name="直接箭头连接符 118"/>
          <p:cNvCxnSpPr>
            <a:stCxn id="85" idx="6"/>
            <a:endCxn id="111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0" name="曲线连接符 119"/>
          <p:cNvCxnSpPr>
            <a:stCxn id="85" idx="2"/>
            <a:endCxn id="8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21" name="曲线连接符 120"/>
          <p:cNvCxnSpPr>
            <a:stCxn id="99" idx="7"/>
            <a:endCxn id="83" idx="7"/>
          </p:cNvCxnSpPr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0" name="圆角矩形 49"/>
          <p:cNvSpPr/>
          <p:nvPr/>
        </p:nvSpPr>
        <p:spPr bwMode="auto">
          <a:xfrm>
            <a:off x="3869951" y="2665806"/>
            <a:ext cx="448765" cy="520734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96128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original graph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339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683568" y="4828673"/>
                <a:ext cx="4233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</m:t>
                      </m:r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28673"/>
                <a:ext cx="42338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 bwMode="auto">
          <a:xfrm>
            <a:off x="785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1217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1649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2074748" y="5301256"/>
            <a:ext cx="432000" cy="432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2513433" y="5301256"/>
            <a:ext cx="432000" cy="432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2945433" y="5301256"/>
            <a:ext cx="432000" cy="432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3370748" y="5301256"/>
            <a:ext cx="432000" cy="432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381567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424099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4686380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5131310" y="5301256"/>
            <a:ext cx="432000" cy="432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56625" y="5301256"/>
            <a:ext cx="432000" cy="432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椭圆 74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7" name="椭圆 76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8" name="直接箭头连接符 77"/>
          <p:cNvCxnSpPr>
            <a:stCxn id="76" idx="6"/>
            <a:endCxn id="75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9" name="直接箭头连接符 78"/>
          <p:cNvCxnSpPr>
            <a:stCxn id="76" idx="4"/>
            <a:endCxn id="77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2" name="直接箭头连接符 81"/>
          <p:cNvCxnSpPr>
            <a:stCxn id="75" idx="4"/>
            <a:endCxn id="77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3" name="椭圆 82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87" name="直接箭头连接符 86"/>
          <p:cNvCxnSpPr>
            <a:stCxn id="75" idx="7"/>
            <a:endCxn id="83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8" name="直接箭头连接符 87"/>
          <p:cNvCxnSpPr>
            <a:stCxn id="84" idx="0"/>
            <a:endCxn id="83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9" name="直接箭头连接符 88"/>
          <p:cNvCxnSpPr>
            <a:stCxn id="76" idx="5"/>
            <a:endCxn id="8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1" name="直接箭头连接符 90"/>
          <p:cNvCxnSpPr>
            <a:stCxn id="84" idx="4"/>
            <a:endCxn id="8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4" name="椭圆 93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6" name="直接箭头连接符 95"/>
          <p:cNvCxnSpPr>
            <a:stCxn id="94" idx="2"/>
            <a:endCxn id="8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8" name="直接箭头连接符 97"/>
          <p:cNvCxnSpPr>
            <a:stCxn id="99" idx="2"/>
            <a:endCxn id="8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9" name="椭圆 98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0" name="椭圆 99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1" name="椭圆 100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2" name="直接箭头连接符 101"/>
          <p:cNvCxnSpPr>
            <a:stCxn id="100" idx="4"/>
            <a:endCxn id="94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6" name="直接箭头连接符 105"/>
          <p:cNvCxnSpPr>
            <a:stCxn id="94" idx="7"/>
            <a:endCxn id="101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8" name="直接箭头连接符 107"/>
          <p:cNvCxnSpPr>
            <a:stCxn id="101" idx="2"/>
            <a:endCxn id="100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9" name="直接箭头连接符 108"/>
          <p:cNvCxnSpPr>
            <a:stCxn id="83" idx="5"/>
            <a:endCxn id="94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0" name="直接箭头连接符 109"/>
          <p:cNvCxnSpPr>
            <a:stCxn id="85" idx="7"/>
            <a:endCxn id="99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1" name="椭圆 110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3" name="椭圆 112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14" name="直接箭头连接符 113"/>
          <p:cNvCxnSpPr>
            <a:stCxn id="99" idx="6"/>
            <a:endCxn id="113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6" name="曲线连接符 115"/>
          <p:cNvCxnSpPr>
            <a:stCxn id="111" idx="0"/>
            <a:endCxn id="113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8" name="曲线连接符 117"/>
          <p:cNvCxnSpPr>
            <a:stCxn id="113" idx="4"/>
            <a:endCxn id="111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9" name="直接箭头连接符 118"/>
          <p:cNvCxnSpPr>
            <a:stCxn id="85" idx="6"/>
            <a:endCxn id="111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0" name="曲线连接符 119"/>
          <p:cNvCxnSpPr>
            <a:stCxn id="85" idx="2"/>
            <a:endCxn id="8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21" name="曲线连接符 120"/>
          <p:cNvCxnSpPr>
            <a:stCxn id="99" idx="7"/>
            <a:endCxn id="83" idx="7"/>
          </p:cNvCxnSpPr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15667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3841576" y="980728"/>
            <a:ext cx="519492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Each edge has two </a:t>
            </a:r>
            <a:r>
              <a:rPr lang="en-US" altLang="zh-CN" sz="2400" dirty="0">
                <a:solidFill>
                  <a:srgbClr val="FF0000"/>
                </a:solidFill>
              </a:rPr>
              <a:t>endpoints</a:t>
            </a:r>
          </a:p>
          <a:p>
            <a:pPr lvl="1" eaLnBrk="1" hangingPunct="1"/>
            <a:r>
              <a:rPr lang="en-US" altLang="zh-CN" sz="2000" dirty="0"/>
              <a:t>H and B are the endpoints of (H, B)</a:t>
            </a:r>
          </a:p>
          <a:p>
            <a:pPr eaLnBrk="1" hangingPunct="1"/>
            <a:r>
              <a:rPr lang="en-US" altLang="zh-CN" sz="2400" dirty="0"/>
              <a:t>An edge </a:t>
            </a:r>
            <a:r>
              <a:rPr lang="en-US" altLang="zh-CN" sz="2400" dirty="0">
                <a:solidFill>
                  <a:srgbClr val="FF0000"/>
                </a:solidFill>
              </a:rPr>
              <a:t>joins</a:t>
            </a:r>
            <a:r>
              <a:rPr lang="en-US" altLang="zh-CN" sz="2400" dirty="0"/>
              <a:t> its endpoints</a:t>
            </a:r>
          </a:p>
          <a:p>
            <a:pPr lvl="1" eaLnBrk="1" hangingPunct="1"/>
            <a:r>
              <a:rPr lang="en-US" altLang="zh-CN" sz="2000" dirty="0"/>
              <a:t>(H, B) joins H and B</a:t>
            </a:r>
          </a:p>
          <a:p>
            <a:pPr eaLnBrk="1" hangingPunct="1"/>
            <a:r>
              <a:rPr lang="en-US" altLang="zh-CN" sz="2400" dirty="0"/>
              <a:t>Two vertices are </a:t>
            </a:r>
            <a:r>
              <a:rPr lang="en-US" altLang="zh-CN" sz="2400" dirty="0">
                <a:solidFill>
                  <a:srgbClr val="FF0000"/>
                </a:solidFill>
              </a:rPr>
              <a:t>adjacent</a:t>
            </a:r>
            <a:r>
              <a:rPr lang="en-US" altLang="zh-CN" sz="2400" dirty="0"/>
              <a:t> (or </a:t>
            </a:r>
            <a:r>
              <a:rPr lang="en-US" altLang="zh-CN" sz="2400" dirty="0">
                <a:solidFill>
                  <a:srgbClr val="FF0000"/>
                </a:solidFill>
              </a:rPr>
              <a:t>neighbors</a:t>
            </a:r>
            <a:r>
              <a:rPr lang="en-US" altLang="zh-CN" sz="2400" dirty="0"/>
              <a:t>) if they are joined by an edge.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Terminology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48880"/>
            <a:ext cx="376675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3343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original graph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340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683568" y="4828673"/>
                <a:ext cx="4233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</m:t>
                      </m:r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28673"/>
                <a:ext cx="42338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 bwMode="auto">
          <a:xfrm>
            <a:off x="785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1217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1649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2074748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2513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2945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3370748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381567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424099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4686380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5131310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56625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椭圆 74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7" name="椭圆 76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8" name="直接箭头连接符 77"/>
          <p:cNvCxnSpPr>
            <a:stCxn id="76" idx="6"/>
            <a:endCxn id="75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9" name="直接箭头连接符 78"/>
          <p:cNvCxnSpPr>
            <a:stCxn id="76" idx="4"/>
            <a:endCxn id="77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2" name="直接箭头连接符 81"/>
          <p:cNvCxnSpPr>
            <a:stCxn id="75" idx="4"/>
            <a:endCxn id="77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3" name="椭圆 82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87" name="直接箭头连接符 86"/>
          <p:cNvCxnSpPr>
            <a:stCxn id="75" idx="7"/>
            <a:endCxn id="83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8" name="直接箭头连接符 87"/>
          <p:cNvCxnSpPr>
            <a:stCxn id="84" idx="0"/>
            <a:endCxn id="83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9" name="直接箭头连接符 88"/>
          <p:cNvCxnSpPr>
            <a:stCxn id="76" idx="5"/>
            <a:endCxn id="8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1" name="直接箭头连接符 90"/>
          <p:cNvCxnSpPr>
            <a:stCxn id="84" idx="4"/>
            <a:endCxn id="8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4" name="椭圆 93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6" name="直接箭头连接符 95"/>
          <p:cNvCxnSpPr>
            <a:stCxn id="94" idx="2"/>
            <a:endCxn id="8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8" name="直接箭头连接符 97"/>
          <p:cNvCxnSpPr>
            <a:stCxn id="99" idx="2"/>
            <a:endCxn id="8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9" name="椭圆 98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0" name="椭圆 99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1" name="椭圆 100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2" name="直接箭头连接符 101"/>
          <p:cNvCxnSpPr>
            <a:stCxn id="100" idx="4"/>
            <a:endCxn id="94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6" name="直接箭头连接符 105"/>
          <p:cNvCxnSpPr>
            <a:stCxn id="94" idx="7"/>
            <a:endCxn id="101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8" name="直接箭头连接符 107"/>
          <p:cNvCxnSpPr>
            <a:stCxn id="101" idx="2"/>
            <a:endCxn id="100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9" name="直接箭头连接符 108"/>
          <p:cNvCxnSpPr>
            <a:stCxn id="83" idx="5"/>
            <a:endCxn id="94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0" name="直接箭头连接符 109"/>
          <p:cNvCxnSpPr>
            <a:stCxn id="85" idx="7"/>
            <a:endCxn id="99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1" name="椭圆 110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3" name="椭圆 112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14" name="直接箭头连接符 113"/>
          <p:cNvCxnSpPr>
            <a:stCxn id="99" idx="6"/>
            <a:endCxn id="113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6" name="曲线连接符 115"/>
          <p:cNvCxnSpPr>
            <a:stCxn id="111" idx="0"/>
            <a:endCxn id="113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8" name="曲线连接符 117"/>
          <p:cNvCxnSpPr>
            <a:stCxn id="113" idx="4"/>
            <a:endCxn id="111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9" name="直接箭头连接符 118"/>
          <p:cNvCxnSpPr>
            <a:stCxn id="85" idx="6"/>
            <a:endCxn id="111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0" name="曲线连接符 119"/>
          <p:cNvCxnSpPr>
            <a:stCxn id="85" idx="2"/>
            <a:endCxn id="8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21" name="曲线连接符 120"/>
          <p:cNvCxnSpPr>
            <a:stCxn id="99" idx="7"/>
            <a:endCxn id="83" idx="7"/>
          </p:cNvCxnSpPr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47359472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original graph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341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683568" y="4828673"/>
                <a:ext cx="4233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</m:t>
                      </m:r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28673"/>
                <a:ext cx="42338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 bwMode="auto">
          <a:xfrm>
            <a:off x="785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1217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1649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2074748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2513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2945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3370748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3815678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4240993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4686380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5131310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56625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椭圆 74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7" name="椭圆 76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8" name="直接箭头连接符 77"/>
          <p:cNvCxnSpPr>
            <a:stCxn id="76" idx="6"/>
            <a:endCxn id="75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9" name="直接箭头连接符 78"/>
          <p:cNvCxnSpPr>
            <a:stCxn id="76" idx="4"/>
            <a:endCxn id="77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2" name="直接箭头连接符 81"/>
          <p:cNvCxnSpPr>
            <a:stCxn id="75" idx="4"/>
            <a:endCxn id="77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3" name="椭圆 82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87" name="直接箭头连接符 86"/>
          <p:cNvCxnSpPr>
            <a:stCxn id="75" idx="7"/>
            <a:endCxn id="83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8" name="直接箭头连接符 87"/>
          <p:cNvCxnSpPr>
            <a:stCxn id="84" idx="0"/>
            <a:endCxn id="83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9" name="直接箭头连接符 88"/>
          <p:cNvCxnSpPr>
            <a:stCxn id="76" idx="5"/>
            <a:endCxn id="8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1" name="直接箭头连接符 90"/>
          <p:cNvCxnSpPr>
            <a:stCxn id="84" idx="4"/>
            <a:endCxn id="8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4" name="椭圆 93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6" name="直接箭头连接符 95"/>
          <p:cNvCxnSpPr>
            <a:stCxn id="94" idx="2"/>
            <a:endCxn id="8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8" name="直接箭头连接符 97"/>
          <p:cNvCxnSpPr>
            <a:stCxn id="99" idx="2"/>
            <a:endCxn id="8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9" name="椭圆 98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0" name="椭圆 99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1" name="椭圆 100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2" name="直接箭头连接符 101"/>
          <p:cNvCxnSpPr>
            <a:stCxn id="100" idx="4"/>
            <a:endCxn id="94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6" name="直接箭头连接符 105"/>
          <p:cNvCxnSpPr>
            <a:stCxn id="94" idx="7"/>
            <a:endCxn id="101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8" name="直接箭头连接符 107"/>
          <p:cNvCxnSpPr>
            <a:stCxn id="101" idx="2"/>
            <a:endCxn id="100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9" name="直接箭头连接符 108"/>
          <p:cNvCxnSpPr>
            <a:stCxn id="83" idx="5"/>
            <a:endCxn id="94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0" name="直接箭头连接符 109"/>
          <p:cNvCxnSpPr>
            <a:stCxn id="85" idx="7"/>
            <a:endCxn id="99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1" name="椭圆 110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3" name="椭圆 112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14" name="直接箭头连接符 113"/>
          <p:cNvCxnSpPr>
            <a:stCxn id="99" idx="6"/>
            <a:endCxn id="113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6" name="曲线连接符 115"/>
          <p:cNvCxnSpPr>
            <a:stCxn id="111" idx="0"/>
            <a:endCxn id="113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8" name="曲线连接符 117"/>
          <p:cNvCxnSpPr>
            <a:stCxn id="113" idx="4"/>
            <a:endCxn id="111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9" name="直接箭头连接符 118"/>
          <p:cNvCxnSpPr>
            <a:stCxn id="85" idx="6"/>
            <a:endCxn id="111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0" name="曲线连接符 119"/>
          <p:cNvCxnSpPr>
            <a:stCxn id="85" idx="2"/>
            <a:endCxn id="8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21" name="曲线连接符 120"/>
          <p:cNvCxnSpPr>
            <a:stCxn id="99" idx="7"/>
            <a:endCxn id="83" idx="7"/>
          </p:cNvCxnSpPr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0" name="圆角矩形 49"/>
          <p:cNvSpPr/>
          <p:nvPr/>
        </p:nvSpPr>
        <p:spPr bwMode="auto">
          <a:xfrm>
            <a:off x="6325957" y="2989595"/>
            <a:ext cx="448765" cy="520734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799535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original graph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342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683568" y="4828673"/>
                <a:ext cx="4233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</m:t>
                      </m:r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28673"/>
                <a:ext cx="42338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 bwMode="auto">
          <a:xfrm>
            <a:off x="785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1217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1649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2074748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2513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2945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3370748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3815678" y="5301256"/>
            <a:ext cx="432000" cy="432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4240993" y="5301256"/>
            <a:ext cx="432000" cy="432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4686380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5131310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56625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椭圆 74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7" name="椭圆 76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8" name="直接箭头连接符 77"/>
          <p:cNvCxnSpPr>
            <a:stCxn id="76" idx="6"/>
            <a:endCxn id="75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9" name="直接箭头连接符 78"/>
          <p:cNvCxnSpPr>
            <a:stCxn id="76" idx="4"/>
            <a:endCxn id="77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2" name="直接箭头连接符 81"/>
          <p:cNvCxnSpPr>
            <a:stCxn id="75" idx="4"/>
            <a:endCxn id="77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3" name="椭圆 82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87" name="直接箭头连接符 86"/>
          <p:cNvCxnSpPr>
            <a:stCxn id="75" idx="7"/>
            <a:endCxn id="83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8" name="直接箭头连接符 87"/>
          <p:cNvCxnSpPr>
            <a:stCxn id="84" idx="0"/>
            <a:endCxn id="83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9" name="直接箭头连接符 88"/>
          <p:cNvCxnSpPr>
            <a:stCxn id="76" idx="5"/>
            <a:endCxn id="8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1" name="直接箭头连接符 90"/>
          <p:cNvCxnSpPr>
            <a:stCxn id="84" idx="4"/>
            <a:endCxn id="8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4" name="椭圆 93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6" name="直接箭头连接符 95"/>
          <p:cNvCxnSpPr>
            <a:stCxn id="94" idx="2"/>
            <a:endCxn id="8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8" name="直接箭头连接符 97"/>
          <p:cNvCxnSpPr>
            <a:stCxn id="99" idx="2"/>
            <a:endCxn id="8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9" name="椭圆 98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0" name="椭圆 99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1" name="椭圆 100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2" name="直接箭头连接符 101"/>
          <p:cNvCxnSpPr>
            <a:stCxn id="100" idx="4"/>
            <a:endCxn id="94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6" name="直接箭头连接符 105"/>
          <p:cNvCxnSpPr>
            <a:stCxn id="94" idx="7"/>
            <a:endCxn id="101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8" name="直接箭头连接符 107"/>
          <p:cNvCxnSpPr>
            <a:stCxn id="101" idx="2"/>
            <a:endCxn id="100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9" name="直接箭头连接符 108"/>
          <p:cNvCxnSpPr>
            <a:stCxn id="83" idx="5"/>
            <a:endCxn id="94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0" name="直接箭头连接符 109"/>
          <p:cNvCxnSpPr>
            <a:stCxn id="85" idx="7"/>
            <a:endCxn id="99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1" name="椭圆 110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3" name="椭圆 112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14" name="直接箭头连接符 113"/>
          <p:cNvCxnSpPr>
            <a:stCxn id="99" idx="6"/>
            <a:endCxn id="113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6" name="曲线连接符 115"/>
          <p:cNvCxnSpPr>
            <a:stCxn id="111" idx="0"/>
            <a:endCxn id="113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8" name="曲线连接符 117"/>
          <p:cNvCxnSpPr>
            <a:stCxn id="113" idx="4"/>
            <a:endCxn id="111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9" name="直接箭头连接符 118"/>
          <p:cNvCxnSpPr>
            <a:stCxn id="85" idx="6"/>
            <a:endCxn id="111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0" name="曲线连接符 119"/>
          <p:cNvCxnSpPr>
            <a:stCxn id="85" idx="2"/>
            <a:endCxn id="8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21" name="曲线连接符 120"/>
          <p:cNvCxnSpPr>
            <a:stCxn id="99" idx="7"/>
            <a:endCxn id="83" idx="7"/>
          </p:cNvCxnSpPr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075601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original graph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343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683568" y="4828673"/>
                <a:ext cx="4233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</m:t>
                      </m:r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28673"/>
                <a:ext cx="42338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 bwMode="auto">
          <a:xfrm>
            <a:off x="785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1217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1649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2074748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2513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2945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3370748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3815678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424099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4686380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5131310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56625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椭圆 74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7" name="椭圆 76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8" name="直接箭头连接符 77"/>
          <p:cNvCxnSpPr>
            <a:stCxn id="76" idx="6"/>
            <a:endCxn id="75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9" name="直接箭头连接符 78"/>
          <p:cNvCxnSpPr>
            <a:stCxn id="76" idx="4"/>
            <a:endCxn id="77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2" name="直接箭头连接符 81"/>
          <p:cNvCxnSpPr>
            <a:stCxn id="75" idx="4"/>
            <a:endCxn id="77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3" name="椭圆 82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87" name="直接箭头连接符 86"/>
          <p:cNvCxnSpPr>
            <a:stCxn id="75" idx="7"/>
            <a:endCxn id="83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8" name="直接箭头连接符 87"/>
          <p:cNvCxnSpPr>
            <a:stCxn id="84" idx="0"/>
            <a:endCxn id="83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9" name="直接箭头连接符 88"/>
          <p:cNvCxnSpPr>
            <a:stCxn id="76" idx="5"/>
            <a:endCxn id="8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1" name="直接箭头连接符 90"/>
          <p:cNvCxnSpPr>
            <a:stCxn id="84" idx="4"/>
            <a:endCxn id="8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4" name="椭圆 93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6" name="直接箭头连接符 95"/>
          <p:cNvCxnSpPr>
            <a:stCxn id="94" idx="2"/>
            <a:endCxn id="8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8" name="直接箭头连接符 97"/>
          <p:cNvCxnSpPr>
            <a:stCxn id="99" idx="2"/>
            <a:endCxn id="8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9" name="椭圆 98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0" name="椭圆 99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1" name="椭圆 100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2" name="直接箭头连接符 101"/>
          <p:cNvCxnSpPr>
            <a:stCxn id="100" idx="4"/>
            <a:endCxn id="94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6" name="直接箭头连接符 105"/>
          <p:cNvCxnSpPr>
            <a:stCxn id="94" idx="7"/>
            <a:endCxn id="101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8" name="直接箭头连接符 107"/>
          <p:cNvCxnSpPr>
            <a:stCxn id="101" idx="2"/>
            <a:endCxn id="100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9" name="直接箭头连接符 108"/>
          <p:cNvCxnSpPr>
            <a:stCxn id="83" idx="5"/>
            <a:endCxn id="94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0" name="直接箭头连接符 109"/>
          <p:cNvCxnSpPr>
            <a:stCxn id="85" idx="7"/>
            <a:endCxn id="99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1" name="椭圆 110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3" name="椭圆 112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14" name="直接箭头连接符 113"/>
          <p:cNvCxnSpPr>
            <a:stCxn id="99" idx="6"/>
            <a:endCxn id="113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6" name="曲线连接符 115"/>
          <p:cNvCxnSpPr>
            <a:stCxn id="111" idx="0"/>
            <a:endCxn id="113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8" name="曲线连接符 117"/>
          <p:cNvCxnSpPr>
            <a:stCxn id="113" idx="4"/>
            <a:endCxn id="111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9" name="直接箭头连接符 118"/>
          <p:cNvCxnSpPr>
            <a:stCxn id="85" idx="6"/>
            <a:endCxn id="111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0" name="曲线连接符 119"/>
          <p:cNvCxnSpPr>
            <a:stCxn id="85" idx="2"/>
            <a:endCxn id="8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21" name="曲线连接符 120"/>
          <p:cNvCxnSpPr>
            <a:stCxn id="99" idx="7"/>
            <a:endCxn id="83" idx="7"/>
          </p:cNvCxnSpPr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85963058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original graph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344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683568" y="4828673"/>
                <a:ext cx="4233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</m:t>
                      </m:r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28673"/>
                <a:ext cx="42338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 bwMode="auto">
          <a:xfrm>
            <a:off x="785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1217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1649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2074748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2513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2945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3370748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3815678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424099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4686380" y="53012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5131310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56625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椭圆 74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7" name="椭圆 76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8" name="直接箭头连接符 77"/>
          <p:cNvCxnSpPr>
            <a:stCxn id="76" idx="6"/>
            <a:endCxn id="75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9" name="直接箭头连接符 78"/>
          <p:cNvCxnSpPr>
            <a:stCxn id="76" idx="4"/>
            <a:endCxn id="77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2" name="直接箭头连接符 81"/>
          <p:cNvCxnSpPr>
            <a:stCxn id="75" idx="4"/>
            <a:endCxn id="77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3" name="椭圆 82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87" name="直接箭头连接符 86"/>
          <p:cNvCxnSpPr>
            <a:stCxn id="75" idx="7"/>
            <a:endCxn id="83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8" name="直接箭头连接符 87"/>
          <p:cNvCxnSpPr>
            <a:stCxn id="84" idx="0"/>
            <a:endCxn id="83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9" name="直接箭头连接符 88"/>
          <p:cNvCxnSpPr>
            <a:stCxn id="76" idx="5"/>
            <a:endCxn id="8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1" name="直接箭头连接符 90"/>
          <p:cNvCxnSpPr>
            <a:stCxn id="84" idx="4"/>
            <a:endCxn id="8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4" name="椭圆 93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6" name="直接箭头连接符 95"/>
          <p:cNvCxnSpPr>
            <a:stCxn id="94" idx="2"/>
            <a:endCxn id="8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8" name="直接箭头连接符 97"/>
          <p:cNvCxnSpPr>
            <a:stCxn id="99" idx="2"/>
            <a:endCxn id="8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9" name="椭圆 98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0" name="椭圆 99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1" name="椭圆 100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2" name="直接箭头连接符 101"/>
          <p:cNvCxnSpPr>
            <a:stCxn id="100" idx="4"/>
            <a:endCxn id="94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6" name="直接箭头连接符 105"/>
          <p:cNvCxnSpPr>
            <a:stCxn id="94" idx="7"/>
            <a:endCxn id="101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8" name="直接箭头连接符 107"/>
          <p:cNvCxnSpPr>
            <a:stCxn id="101" idx="2"/>
            <a:endCxn id="100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9" name="直接箭头连接符 108"/>
          <p:cNvCxnSpPr>
            <a:stCxn id="83" idx="5"/>
            <a:endCxn id="94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0" name="直接箭头连接符 109"/>
          <p:cNvCxnSpPr>
            <a:stCxn id="85" idx="7"/>
            <a:endCxn id="99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1" name="椭圆 110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3" name="椭圆 112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14" name="直接箭头连接符 113"/>
          <p:cNvCxnSpPr>
            <a:stCxn id="99" idx="6"/>
            <a:endCxn id="113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6" name="曲线连接符 115"/>
          <p:cNvCxnSpPr>
            <a:stCxn id="111" idx="0"/>
            <a:endCxn id="113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8" name="曲线连接符 117"/>
          <p:cNvCxnSpPr>
            <a:stCxn id="113" idx="4"/>
            <a:endCxn id="111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9" name="直接箭头连接符 118"/>
          <p:cNvCxnSpPr>
            <a:stCxn id="85" idx="6"/>
            <a:endCxn id="111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0" name="曲线连接符 119"/>
          <p:cNvCxnSpPr>
            <a:stCxn id="85" idx="2"/>
            <a:endCxn id="8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21" name="曲线连接符 120"/>
          <p:cNvCxnSpPr>
            <a:stCxn id="99" idx="7"/>
            <a:endCxn id="83" idx="7"/>
          </p:cNvCxnSpPr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0" name="圆角矩形 49"/>
          <p:cNvSpPr/>
          <p:nvPr/>
        </p:nvSpPr>
        <p:spPr bwMode="auto">
          <a:xfrm>
            <a:off x="3735569" y="4041067"/>
            <a:ext cx="448765" cy="520734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993864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original graph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345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683568" y="4828673"/>
                <a:ext cx="4233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</m:t>
                      </m:r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28673"/>
                <a:ext cx="42338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 bwMode="auto">
          <a:xfrm>
            <a:off x="785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1217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1649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2074748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2513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294543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3370748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3815678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4240993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4686380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5131310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56625" y="5301256"/>
            <a:ext cx="432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椭圆 74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7" name="椭圆 76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8" name="直接箭头连接符 77"/>
          <p:cNvCxnSpPr>
            <a:stCxn id="76" idx="6"/>
            <a:endCxn id="75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9" name="直接箭头连接符 78"/>
          <p:cNvCxnSpPr>
            <a:stCxn id="76" idx="4"/>
            <a:endCxn id="77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2" name="直接箭头连接符 81"/>
          <p:cNvCxnSpPr>
            <a:stCxn id="75" idx="4"/>
            <a:endCxn id="77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3" name="椭圆 82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solidFill>
            <a:srgbClr val="FF33CC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87" name="直接箭头连接符 86"/>
          <p:cNvCxnSpPr>
            <a:stCxn id="75" idx="7"/>
            <a:endCxn id="83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8" name="直接箭头连接符 87"/>
          <p:cNvCxnSpPr>
            <a:stCxn id="84" idx="0"/>
            <a:endCxn id="83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9" name="直接箭头连接符 88"/>
          <p:cNvCxnSpPr>
            <a:stCxn id="76" idx="5"/>
            <a:endCxn id="8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1" name="直接箭头连接符 90"/>
          <p:cNvCxnSpPr>
            <a:stCxn id="84" idx="4"/>
            <a:endCxn id="8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4" name="椭圆 93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6" name="直接箭头连接符 95"/>
          <p:cNvCxnSpPr>
            <a:stCxn id="94" idx="2"/>
            <a:endCxn id="8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8" name="直接箭头连接符 97"/>
          <p:cNvCxnSpPr>
            <a:stCxn id="99" idx="2"/>
            <a:endCxn id="8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9" name="椭圆 98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0" name="椭圆 99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1" name="椭圆 100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2" name="直接箭头连接符 101"/>
          <p:cNvCxnSpPr>
            <a:stCxn id="100" idx="4"/>
            <a:endCxn id="94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6" name="直接箭头连接符 105"/>
          <p:cNvCxnSpPr>
            <a:stCxn id="94" idx="7"/>
            <a:endCxn id="101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8" name="直接箭头连接符 107"/>
          <p:cNvCxnSpPr>
            <a:stCxn id="101" idx="2"/>
            <a:endCxn id="100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9" name="直接箭头连接符 108"/>
          <p:cNvCxnSpPr>
            <a:stCxn id="83" idx="5"/>
            <a:endCxn id="94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0" name="直接箭头连接符 109"/>
          <p:cNvCxnSpPr>
            <a:stCxn id="85" idx="7"/>
            <a:endCxn id="99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1" name="椭圆 110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3" name="椭圆 112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14" name="直接箭头连接符 113"/>
          <p:cNvCxnSpPr>
            <a:stCxn id="99" idx="6"/>
            <a:endCxn id="113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6" name="曲线连接符 115"/>
          <p:cNvCxnSpPr>
            <a:stCxn id="111" idx="0"/>
            <a:endCxn id="113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8" name="曲线连接符 117"/>
          <p:cNvCxnSpPr>
            <a:stCxn id="113" idx="4"/>
            <a:endCxn id="111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9" name="直接箭头连接符 118"/>
          <p:cNvCxnSpPr>
            <a:stCxn id="85" idx="6"/>
            <a:endCxn id="111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0" name="曲线连接符 119"/>
          <p:cNvCxnSpPr>
            <a:stCxn id="85" idx="2"/>
            <a:endCxn id="8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21" name="曲线连接符 120"/>
          <p:cNvCxnSpPr>
            <a:stCxn id="99" idx="7"/>
            <a:endCxn id="83" idx="7"/>
          </p:cNvCxnSpPr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54851385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original graph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Graph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contains 4 SCCs: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10,11,12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1,2,3,4,6,7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8,9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,{5}</m:t>
                      </m:r>
                    </m:oMath>
                  </m:oMathPara>
                </a14:m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346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75" name="椭圆 74"/>
          <p:cNvSpPr/>
          <p:nvPr/>
        </p:nvSpPr>
        <p:spPr bwMode="auto">
          <a:xfrm>
            <a:off x="2339752" y="2586236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1547664" y="2636912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7" name="椭圆 76"/>
          <p:cNvSpPr/>
          <p:nvPr/>
        </p:nvSpPr>
        <p:spPr bwMode="auto">
          <a:xfrm>
            <a:off x="2030151" y="3500968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8" name="直接箭头连接符 77"/>
          <p:cNvCxnSpPr>
            <a:stCxn id="76" idx="6"/>
            <a:endCxn id="75" idx="2"/>
          </p:cNvCxnSpPr>
          <p:nvPr/>
        </p:nvCxnSpPr>
        <p:spPr bwMode="auto">
          <a:xfrm flipV="1">
            <a:off x="1907664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9" name="直接箭头连接符 78"/>
          <p:cNvCxnSpPr>
            <a:stCxn id="76" idx="4"/>
            <a:endCxn id="77" idx="1"/>
          </p:cNvCxnSpPr>
          <p:nvPr/>
        </p:nvCxnSpPr>
        <p:spPr bwMode="auto">
          <a:xfrm>
            <a:off x="1727664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2" name="直接箭头连接符 81"/>
          <p:cNvCxnSpPr>
            <a:stCxn id="75" idx="4"/>
            <a:endCxn id="77" idx="7"/>
          </p:cNvCxnSpPr>
          <p:nvPr/>
        </p:nvCxnSpPr>
        <p:spPr bwMode="auto">
          <a:xfrm flipH="1">
            <a:off x="2337430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3" name="椭圆 82"/>
          <p:cNvSpPr/>
          <p:nvPr/>
        </p:nvSpPr>
        <p:spPr bwMode="auto">
          <a:xfrm>
            <a:off x="3347864" y="1700808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3239872" y="3160175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3779952" y="4149080"/>
            <a:ext cx="360000" cy="360000"/>
          </a:xfrm>
          <a:prstGeom prst="ellipse">
            <a:avLst/>
          </a:prstGeom>
          <a:solidFill>
            <a:srgbClr val="FF33CC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87" name="直接箭头连接符 86"/>
          <p:cNvCxnSpPr>
            <a:stCxn id="75" idx="7"/>
            <a:endCxn id="83" idx="3"/>
          </p:cNvCxnSpPr>
          <p:nvPr/>
        </p:nvCxnSpPr>
        <p:spPr bwMode="auto">
          <a:xfrm flipV="1">
            <a:off x="2647031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8" name="直接箭头连接符 87"/>
          <p:cNvCxnSpPr>
            <a:stCxn id="84" idx="0"/>
            <a:endCxn id="83" idx="4"/>
          </p:cNvCxnSpPr>
          <p:nvPr/>
        </p:nvCxnSpPr>
        <p:spPr bwMode="auto">
          <a:xfrm flipV="1">
            <a:off x="3419872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9" name="直接箭头连接符 88"/>
          <p:cNvCxnSpPr>
            <a:stCxn id="76" idx="5"/>
            <a:endCxn id="84" idx="2"/>
          </p:cNvCxnSpPr>
          <p:nvPr/>
        </p:nvCxnSpPr>
        <p:spPr bwMode="auto">
          <a:xfrm>
            <a:off x="1854943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1" name="直接箭头连接符 90"/>
          <p:cNvCxnSpPr>
            <a:stCxn id="84" idx="4"/>
            <a:endCxn id="85" idx="1"/>
          </p:cNvCxnSpPr>
          <p:nvPr/>
        </p:nvCxnSpPr>
        <p:spPr bwMode="auto">
          <a:xfrm>
            <a:off x="3419872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4" name="椭圆 93"/>
          <p:cNvSpPr/>
          <p:nvPr/>
        </p:nvSpPr>
        <p:spPr bwMode="auto">
          <a:xfrm>
            <a:off x="3923928" y="2780888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96" name="直接箭头连接符 95"/>
          <p:cNvCxnSpPr>
            <a:stCxn id="94" idx="2"/>
            <a:endCxn id="84" idx="7"/>
          </p:cNvCxnSpPr>
          <p:nvPr/>
        </p:nvCxnSpPr>
        <p:spPr bwMode="auto">
          <a:xfrm flipH="1">
            <a:off x="3547151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8" name="直接箭头连接符 97"/>
          <p:cNvCxnSpPr>
            <a:stCxn id="99" idx="2"/>
            <a:endCxn id="84" idx="6"/>
          </p:cNvCxnSpPr>
          <p:nvPr/>
        </p:nvCxnSpPr>
        <p:spPr bwMode="auto">
          <a:xfrm flipH="1">
            <a:off x="3599872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9" name="椭圆 98"/>
          <p:cNvSpPr/>
          <p:nvPr/>
        </p:nvSpPr>
        <p:spPr bwMode="auto">
          <a:xfrm>
            <a:off x="5349325" y="2780888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0" name="椭圆 99"/>
          <p:cNvSpPr/>
          <p:nvPr/>
        </p:nvSpPr>
        <p:spPr bwMode="auto">
          <a:xfrm>
            <a:off x="4047656" y="1952856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1" name="椭圆 100"/>
          <p:cNvSpPr/>
          <p:nvPr/>
        </p:nvSpPr>
        <p:spPr bwMode="auto">
          <a:xfrm>
            <a:off x="4876809" y="2112455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2" name="直接箭头连接符 101"/>
          <p:cNvCxnSpPr>
            <a:stCxn id="100" idx="4"/>
            <a:endCxn id="94" idx="0"/>
          </p:cNvCxnSpPr>
          <p:nvPr/>
        </p:nvCxnSpPr>
        <p:spPr bwMode="auto">
          <a:xfrm flipH="1">
            <a:off x="4103928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6" name="直接箭头连接符 105"/>
          <p:cNvCxnSpPr>
            <a:stCxn id="94" idx="7"/>
            <a:endCxn id="101" idx="2"/>
          </p:cNvCxnSpPr>
          <p:nvPr/>
        </p:nvCxnSpPr>
        <p:spPr bwMode="auto">
          <a:xfrm flipV="1">
            <a:off x="4231207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8" name="直接箭头连接符 107"/>
          <p:cNvCxnSpPr>
            <a:stCxn id="101" idx="2"/>
            <a:endCxn id="100" idx="6"/>
          </p:cNvCxnSpPr>
          <p:nvPr/>
        </p:nvCxnSpPr>
        <p:spPr bwMode="auto">
          <a:xfrm flipH="1" flipV="1">
            <a:off x="4407656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9" name="直接箭头连接符 108"/>
          <p:cNvCxnSpPr>
            <a:stCxn id="83" idx="5"/>
            <a:endCxn id="94" idx="1"/>
          </p:cNvCxnSpPr>
          <p:nvPr/>
        </p:nvCxnSpPr>
        <p:spPr bwMode="auto">
          <a:xfrm>
            <a:off x="3655143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0" name="直接箭头连接符 109"/>
          <p:cNvCxnSpPr>
            <a:stCxn id="85" idx="7"/>
            <a:endCxn id="99" idx="3"/>
          </p:cNvCxnSpPr>
          <p:nvPr/>
        </p:nvCxnSpPr>
        <p:spPr bwMode="auto">
          <a:xfrm flipV="1">
            <a:off x="4087231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1" name="椭圆 110"/>
          <p:cNvSpPr/>
          <p:nvPr/>
        </p:nvSpPr>
        <p:spPr bwMode="auto">
          <a:xfrm>
            <a:off x="5709325" y="3717032"/>
            <a:ext cx="360000" cy="360000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3" name="椭圆 112"/>
          <p:cNvSpPr/>
          <p:nvPr/>
        </p:nvSpPr>
        <p:spPr bwMode="auto">
          <a:xfrm>
            <a:off x="6372240" y="3085657"/>
            <a:ext cx="360000" cy="360000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14" name="直接箭头连接符 113"/>
          <p:cNvCxnSpPr>
            <a:stCxn id="99" idx="6"/>
            <a:endCxn id="113" idx="1"/>
          </p:cNvCxnSpPr>
          <p:nvPr/>
        </p:nvCxnSpPr>
        <p:spPr bwMode="auto">
          <a:xfrm>
            <a:off x="5709325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6" name="曲线连接符 115"/>
          <p:cNvCxnSpPr>
            <a:stCxn id="111" idx="0"/>
            <a:endCxn id="113" idx="2"/>
          </p:cNvCxnSpPr>
          <p:nvPr/>
        </p:nvCxnSpPr>
        <p:spPr bwMode="auto">
          <a:xfrm rot="5400000" flipH="1" flipV="1">
            <a:off x="5905095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8" name="曲线连接符 117"/>
          <p:cNvCxnSpPr>
            <a:stCxn id="113" idx="4"/>
            <a:endCxn id="111" idx="6"/>
          </p:cNvCxnSpPr>
          <p:nvPr/>
        </p:nvCxnSpPr>
        <p:spPr bwMode="auto">
          <a:xfrm rot="5400000">
            <a:off x="6085096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9" name="直接箭头连接符 118"/>
          <p:cNvCxnSpPr>
            <a:stCxn id="85" idx="6"/>
            <a:endCxn id="111" idx="2"/>
          </p:cNvCxnSpPr>
          <p:nvPr/>
        </p:nvCxnSpPr>
        <p:spPr bwMode="auto">
          <a:xfrm flipV="1">
            <a:off x="4139952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0" name="曲线连接符 119"/>
          <p:cNvCxnSpPr>
            <a:stCxn id="85" idx="2"/>
            <a:endCxn id="85" idx="4"/>
          </p:cNvCxnSpPr>
          <p:nvPr/>
        </p:nvCxnSpPr>
        <p:spPr bwMode="auto">
          <a:xfrm rot="10800000" flipH="1" flipV="1">
            <a:off x="3779952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21" name="曲线连接符 120"/>
          <p:cNvCxnSpPr>
            <a:stCxn id="99" idx="7"/>
            <a:endCxn id="83" idx="7"/>
          </p:cNvCxnSpPr>
          <p:nvPr/>
        </p:nvCxnSpPr>
        <p:spPr bwMode="auto">
          <a:xfrm rot="16200000" flipV="1">
            <a:off x="4115834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05381782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99780"/>
            <a:ext cx="8231398" cy="3842376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Pseudocode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347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8117"/>
            <a:ext cx="1057423" cy="3048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 flipV="1">
            <a:off x="611560" y="2303159"/>
            <a:ext cx="6552728" cy="28540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31051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99780"/>
            <a:ext cx="8231398" cy="3842376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Pseudocode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348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8117"/>
            <a:ext cx="1057423" cy="3048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611560" y="2591193"/>
            <a:ext cx="6624736" cy="25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852077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99780"/>
            <a:ext cx="8231398" cy="3842376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Pseudocode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349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8117"/>
            <a:ext cx="1057423" cy="3048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683568" y="3212977"/>
            <a:ext cx="6480720" cy="1944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4646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3841576" y="980728"/>
            <a:ext cx="519492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Each edge has two </a:t>
            </a:r>
            <a:r>
              <a:rPr lang="en-US" altLang="zh-CN" sz="2400" dirty="0">
                <a:solidFill>
                  <a:srgbClr val="FF0000"/>
                </a:solidFill>
              </a:rPr>
              <a:t>endpoints</a:t>
            </a:r>
          </a:p>
          <a:p>
            <a:pPr lvl="1" eaLnBrk="1" hangingPunct="1"/>
            <a:r>
              <a:rPr lang="en-US" altLang="zh-CN" sz="2000" dirty="0"/>
              <a:t>H and B are the endpoints of (H, B)</a:t>
            </a:r>
          </a:p>
          <a:p>
            <a:pPr eaLnBrk="1" hangingPunct="1"/>
            <a:r>
              <a:rPr lang="en-US" altLang="zh-CN" sz="2400" dirty="0"/>
              <a:t>An edge </a:t>
            </a:r>
            <a:r>
              <a:rPr lang="en-US" altLang="zh-CN" sz="2400" dirty="0">
                <a:solidFill>
                  <a:srgbClr val="FF0000"/>
                </a:solidFill>
              </a:rPr>
              <a:t>joins</a:t>
            </a:r>
            <a:r>
              <a:rPr lang="en-US" altLang="zh-CN" sz="2400" dirty="0"/>
              <a:t> its endpoints</a:t>
            </a:r>
          </a:p>
          <a:p>
            <a:pPr lvl="1" eaLnBrk="1" hangingPunct="1"/>
            <a:r>
              <a:rPr lang="en-US" altLang="zh-CN" sz="2000" dirty="0"/>
              <a:t>(H, B) joins H and B</a:t>
            </a:r>
          </a:p>
          <a:p>
            <a:pPr eaLnBrk="1" hangingPunct="1"/>
            <a:r>
              <a:rPr lang="en-US" altLang="zh-CN" sz="2400" dirty="0"/>
              <a:t>Two vertices are </a:t>
            </a:r>
            <a:r>
              <a:rPr lang="en-US" altLang="zh-CN" sz="2400" dirty="0">
                <a:solidFill>
                  <a:srgbClr val="FF0000"/>
                </a:solidFill>
              </a:rPr>
              <a:t>adjacent</a:t>
            </a:r>
            <a:r>
              <a:rPr lang="en-US" altLang="zh-CN" sz="2400" dirty="0"/>
              <a:t> (or </a:t>
            </a:r>
            <a:r>
              <a:rPr lang="en-US" altLang="zh-CN" sz="2400" dirty="0">
                <a:solidFill>
                  <a:srgbClr val="FF0000"/>
                </a:solidFill>
              </a:rPr>
              <a:t>neighbors</a:t>
            </a:r>
            <a:r>
              <a:rPr lang="en-US" altLang="zh-CN" sz="2400" dirty="0"/>
              <a:t>) if they are joined by an edge.</a:t>
            </a:r>
          </a:p>
          <a:p>
            <a:pPr lvl="1" eaLnBrk="1" hangingPunct="1"/>
            <a:r>
              <a:rPr lang="en-US" altLang="zh-CN" sz="2000" dirty="0"/>
              <a:t>H and B are adjacent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Terminology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48880"/>
            <a:ext cx="376675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24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99780"/>
            <a:ext cx="8231398" cy="3842376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Pseudocode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350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8117"/>
            <a:ext cx="1057423" cy="3048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683568" y="3743321"/>
            <a:ext cx="6120680" cy="14138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331640" y="3429000"/>
            <a:ext cx="6120680" cy="14138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658704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99780"/>
            <a:ext cx="8231398" cy="3842376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Pseudocode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351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8117"/>
            <a:ext cx="1057423" cy="3048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683568" y="3743321"/>
            <a:ext cx="6552728" cy="14138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9040225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99780"/>
            <a:ext cx="8231398" cy="3842376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Pseudocode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352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8117"/>
            <a:ext cx="1057423" cy="3048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683568" y="4005064"/>
            <a:ext cx="3168352" cy="11521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30383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99780"/>
            <a:ext cx="8231398" cy="3842376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Pseudocode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353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8117"/>
            <a:ext cx="1057423" cy="3048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683568" y="4293097"/>
            <a:ext cx="1368152" cy="8640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9547662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99780"/>
            <a:ext cx="8231398" cy="3842376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Pseudocode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354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8117"/>
            <a:ext cx="1057423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803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Introduction to Part IV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Review of Basic Graph Search Algorithms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Basic Concepts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The Breadth-First Search (BFS)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The Depth-First Search (DFS)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 Topological Sort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Topological Sort </a:t>
            </a: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Analysis of the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Topological Sort</a:t>
            </a: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600" dirty="0">
                <a:solidFill>
                  <a:srgbClr val="FF0000"/>
                </a:solidFill>
              </a:rPr>
              <a:t>Strongly Connected Components</a:t>
            </a:r>
            <a:r>
              <a:rPr lang="en-US" altLang="zh-CN" sz="3400" dirty="0">
                <a:solidFill>
                  <a:srgbClr val="FF0000"/>
                </a:solidFill>
              </a:rPr>
              <a:t>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The Algorithm of Finding SCCs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Analysis of the Algorithm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355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730945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algn="just" eaLnBrk="1" hangingPunct="1">
                  <a:spcBef>
                    <a:spcPts val="0"/>
                  </a:spcBef>
                </a:pPr>
                <a:r>
                  <a:rPr lang="en-US" altLang="zh-CN" sz="2800" dirty="0"/>
                  <a:t>Steps 1 and 2 obviously require only 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sz="2800">
                        <a:latin typeface="Cambria Math" panose="02040503050406030204" pitchFamily="18" charset="0"/>
                      </a:rPr>
                      <m:t>+|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sz="2800" dirty="0"/>
                  <a:t> time.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593" t="-10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Time Analysis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356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53877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algn="just" eaLnBrk="1" hangingPunct="1">
                  <a:spcBef>
                    <a:spcPts val="0"/>
                  </a:spcBef>
                </a:pPr>
                <a:r>
                  <a:rPr lang="en-US" altLang="zh-CN" sz="2800" dirty="0"/>
                  <a:t>Steps 1 and 2 obviously require only 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sz="2800">
                        <a:latin typeface="Cambria Math" panose="02040503050406030204" pitchFamily="18" charset="0"/>
                      </a:rPr>
                      <m:t>+|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sz="2800" dirty="0"/>
                  <a:t> time.</a:t>
                </a:r>
              </a:p>
              <a:p>
                <a:pPr algn="just" eaLnBrk="1" hangingPunct="1">
                  <a:spcBef>
                    <a:spcPts val="0"/>
                  </a:spcBef>
                </a:pPr>
                <a:endParaRPr lang="en-US" altLang="zh-CN" sz="2800" dirty="0"/>
              </a:p>
              <a:p>
                <a:pPr algn="just" eaLnBrk="1" hangingPunct="1">
                  <a:spcBef>
                    <a:spcPts val="0"/>
                  </a:spcBef>
                </a:pPr>
                <a:r>
                  <a:rPr lang="en-US" altLang="zh-CN" sz="2800" dirty="0"/>
                  <a:t>Regarding Step 3, the DFS itself takes 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sz="2800">
                        <a:latin typeface="Cambria Math" panose="02040503050406030204" pitchFamily="18" charset="0"/>
                      </a:rPr>
                      <m:t>+|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sz="2800" dirty="0"/>
                  <a:t> time, but we still need to discuss the time to implement Rule 2. 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593" t="-1072" r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Time Analysis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357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866564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algn="just" eaLnBrk="1" hangingPunct="1">
                  <a:spcBef>
                    <a:spcPts val="0"/>
                  </a:spcBef>
                </a:pPr>
                <a:r>
                  <a:rPr lang="en-US" altLang="zh-CN" sz="2800" dirty="0"/>
                  <a:t>Steps 1 and 2 obviously require only 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sz="2800">
                        <a:latin typeface="Cambria Math" panose="02040503050406030204" pitchFamily="18" charset="0"/>
                      </a:rPr>
                      <m:t>+|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sz="2800" dirty="0"/>
                  <a:t> time.</a:t>
                </a:r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800" dirty="0"/>
              </a:p>
              <a:p>
                <a:pPr algn="just" eaLnBrk="1" hangingPunct="1">
                  <a:spcBef>
                    <a:spcPts val="0"/>
                  </a:spcBef>
                </a:pPr>
                <a:r>
                  <a:rPr lang="en-US" altLang="zh-CN" sz="2800" dirty="0"/>
                  <a:t>Regarding Step 3, the DFS itself takes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+|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sz="2800" dirty="0"/>
                  <a:t> time, but we still need to discuss the time to implement Rule 2. Namely, whenever DFS needs a restart, how do we find the first white vertex in L efficiently? This will be left as an exercise.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593" t="-1072" r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Time Analysis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358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333180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algn="just" eaLnBrk="1" hangingPunct="1">
                  <a:spcBef>
                    <a:spcPts val="0"/>
                  </a:spcBef>
                </a:pPr>
                <a:r>
                  <a:rPr lang="en-US" altLang="zh-CN" sz="2800" dirty="0"/>
                  <a:t>Steps 1 and 2 obviously require only 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sz="2800">
                        <a:latin typeface="Cambria Math" panose="02040503050406030204" pitchFamily="18" charset="0"/>
                      </a:rPr>
                      <m:t>+|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sz="2800" dirty="0"/>
                  <a:t> time.</a:t>
                </a:r>
              </a:p>
              <a:p>
                <a:pPr algn="just" eaLnBrk="1" hangingPunct="1">
                  <a:spcBef>
                    <a:spcPts val="0"/>
                  </a:spcBef>
                </a:pPr>
                <a:endParaRPr lang="en-US" altLang="zh-CN" sz="2800" dirty="0"/>
              </a:p>
              <a:p>
                <a:pPr algn="just" eaLnBrk="1" hangingPunct="1">
                  <a:spcBef>
                    <a:spcPts val="0"/>
                  </a:spcBef>
                </a:pPr>
                <a:r>
                  <a:rPr lang="en-US" altLang="zh-CN" sz="2800" dirty="0"/>
                  <a:t>Regarding Step 3, the DFS itself takes 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sz="2800">
                        <a:latin typeface="Cambria Math" panose="02040503050406030204" pitchFamily="18" charset="0"/>
                      </a:rPr>
                      <m:t>+|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sz="2800" dirty="0"/>
                  <a:t> time, but we still need to discuss the time to implement Rule 2. Namely, whenever DFS needs a restart, how do we find the first white vertex in L efficiently? This will be left as an exercise.</a:t>
                </a:r>
              </a:p>
              <a:p>
                <a:pPr algn="just" eaLnBrk="1" hangingPunct="1">
                  <a:spcBef>
                    <a:spcPts val="0"/>
                  </a:spcBef>
                </a:pPr>
                <a:endParaRPr lang="en-US" altLang="zh-CN" sz="2800" dirty="0"/>
              </a:p>
              <a:p>
                <a:pPr algn="just" eaLnBrk="1" hangingPunct="1">
                  <a:spcBef>
                    <a:spcPts val="0"/>
                  </a:spcBef>
                </a:pPr>
                <a:r>
                  <a:rPr lang="en-US" altLang="zh-CN" sz="2800" dirty="0"/>
                  <a:t>Hence, the overall execution time is 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sz="2800">
                        <a:latin typeface="Cambria Math" panose="02040503050406030204" pitchFamily="18" charset="0"/>
                      </a:rPr>
                      <m:t>+|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sz="2800" dirty="0"/>
                  <a:t>. 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593" t="-1072" r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Time Analysis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359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295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3841576" y="980728"/>
            <a:ext cx="519492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Each edge has two </a:t>
            </a:r>
            <a:r>
              <a:rPr lang="en-US" altLang="zh-CN" sz="2400" dirty="0">
                <a:solidFill>
                  <a:srgbClr val="FF0000"/>
                </a:solidFill>
              </a:rPr>
              <a:t>endpoints</a:t>
            </a:r>
          </a:p>
          <a:p>
            <a:pPr lvl="1" eaLnBrk="1" hangingPunct="1"/>
            <a:r>
              <a:rPr lang="en-US" altLang="zh-CN" sz="2000" dirty="0"/>
              <a:t>H and B are the endpoints of (H, B)</a:t>
            </a:r>
          </a:p>
          <a:p>
            <a:pPr eaLnBrk="1" hangingPunct="1"/>
            <a:r>
              <a:rPr lang="en-US" altLang="zh-CN" sz="2400" dirty="0"/>
              <a:t>An edge </a:t>
            </a:r>
            <a:r>
              <a:rPr lang="en-US" altLang="zh-CN" sz="2400" dirty="0">
                <a:solidFill>
                  <a:srgbClr val="FF0000"/>
                </a:solidFill>
              </a:rPr>
              <a:t>joins</a:t>
            </a:r>
            <a:r>
              <a:rPr lang="en-US" altLang="zh-CN" sz="2400" dirty="0"/>
              <a:t> its endpoints</a:t>
            </a:r>
          </a:p>
          <a:p>
            <a:pPr lvl="1" eaLnBrk="1" hangingPunct="1"/>
            <a:r>
              <a:rPr lang="en-US" altLang="zh-CN" sz="2000" dirty="0"/>
              <a:t>(H, B) joins H and B</a:t>
            </a:r>
          </a:p>
          <a:p>
            <a:pPr eaLnBrk="1" hangingPunct="1"/>
            <a:r>
              <a:rPr lang="en-US" altLang="zh-CN" sz="2400" dirty="0"/>
              <a:t>Two vertices are </a:t>
            </a:r>
            <a:r>
              <a:rPr lang="en-US" altLang="zh-CN" sz="2400" dirty="0">
                <a:solidFill>
                  <a:srgbClr val="FF0000"/>
                </a:solidFill>
              </a:rPr>
              <a:t>adjacent</a:t>
            </a:r>
            <a:r>
              <a:rPr lang="en-US" altLang="zh-CN" sz="2400" dirty="0"/>
              <a:t> (or </a:t>
            </a:r>
            <a:r>
              <a:rPr lang="en-US" altLang="zh-CN" sz="2400" dirty="0">
                <a:solidFill>
                  <a:srgbClr val="FF0000"/>
                </a:solidFill>
              </a:rPr>
              <a:t>neighbors</a:t>
            </a:r>
            <a:r>
              <a:rPr lang="en-US" altLang="zh-CN" sz="2400" dirty="0"/>
              <a:t>) if they are joined by an edge.</a:t>
            </a:r>
          </a:p>
          <a:p>
            <a:pPr lvl="1" eaLnBrk="1" hangingPunct="1"/>
            <a:r>
              <a:rPr lang="en-US" altLang="zh-CN" sz="2000" dirty="0"/>
              <a:t>H and B are adjacent</a:t>
            </a:r>
          </a:p>
          <a:p>
            <a:pPr lvl="1" eaLnBrk="1" hangingPunct="1"/>
            <a:r>
              <a:rPr lang="en-US" altLang="zh-CN" sz="2000" dirty="0"/>
              <a:t>H is a neighbor of B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Terminology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48880"/>
            <a:ext cx="376675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04299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Let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G</a:t>
                </a:r>
                <a:r>
                  <a:rPr lang="en-US" altLang="zh-CN" sz="2800" dirty="0"/>
                  <a:t> be the input directed graph, with SCCs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/>
                  <a:t> for some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2800" dirty="0"/>
                  <a:t> ≥ 1.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Let us define a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SCC graph G</a:t>
                </a:r>
                <a:r>
                  <a:rPr lang="en-US" altLang="zh-CN" sz="2800" baseline="30000" dirty="0">
                    <a:solidFill>
                      <a:srgbClr val="FF0000"/>
                    </a:solidFill>
                  </a:rPr>
                  <a:t>SCC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800" dirty="0"/>
                  <a:t>as follows: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Graph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360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786593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Let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G</a:t>
                </a:r>
                <a:r>
                  <a:rPr lang="en-US" altLang="zh-CN" sz="2800" dirty="0"/>
                  <a:t> be the input directed graph, with SCCs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/>
                  <a:t> for some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2800" dirty="0"/>
                  <a:t> ≥ 1.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Let us define a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SCC graph G</a:t>
                </a:r>
                <a:r>
                  <a:rPr lang="en-US" altLang="zh-CN" sz="2800" baseline="30000" dirty="0">
                    <a:solidFill>
                      <a:srgbClr val="FF0000"/>
                    </a:solidFill>
                  </a:rPr>
                  <a:t>SCC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800" dirty="0"/>
                  <a:t>as follows: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Each vertex in G</a:t>
                </a:r>
                <a:r>
                  <a:rPr lang="en-US" altLang="zh-CN" sz="2800" baseline="30000" dirty="0"/>
                  <a:t>SCC</a:t>
                </a:r>
                <a:r>
                  <a:rPr lang="en-US" altLang="zh-CN" sz="2800" dirty="0"/>
                  <a:t> is a distinct SCC in G.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Graph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361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10479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Let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G</a:t>
                </a:r>
                <a:r>
                  <a:rPr lang="en-US" altLang="zh-CN" sz="2800" dirty="0"/>
                  <a:t> be the input directed graph, with SCCs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/>
                  <a:t> for some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2800" dirty="0"/>
                  <a:t> ≥ 1.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Let us define a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SCC graph G</a:t>
                </a:r>
                <a:r>
                  <a:rPr lang="en-US" altLang="zh-CN" sz="2800" baseline="30000" dirty="0">
                    <a:solidFill>
                      <a:srgbClr val="FF0000"/>
                    </a:solidFill>
                  </a:rPr>
                  <a:t>SCC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800" dirty="0"/>
                  <a:t>as follows: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Each vertex in G</a:t>
                </a:r>
                <a:r>
                  <a:rPr lang="en-US" altLang="zh-CN" sz="2800" baseline="30000" dirty="0"/>
                  <a:t>SCC</a:t>
                </a:r>
                <a:r>
                  <a:rPr lang="en-US" altLang="zh-CN" sz="2800" dirty="0"/>
                  <a:t> is a distinct SCC in G.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Consider two vertices (a.k.a. SCCs) S</a:t>
                </a:r>
                <a:r>
                  <a:rPr lang="en-US" altLang="zh-CN" sz="2800" baseline="-25000" dirty="0"/>
                  <a:t>i</a:t>
                </a:r>
                <a:r>
                  <a:rPr lang="en-US" altLang="zh-CN" sz="2800" dirty="0"/>
                  <a:t> and </a:t>
                </a:r>
                <a:r>
                  <a:rPr lang="en-US" altLang="zh-CN" sz="2800" dirty="0" err="1"/>
                  <a:t>S</a:t>
                </a:r>
                <a:r>
                  <a:rPr lang="en-US" altLang="zh-CN" sz="2800" baseline="-25000" dirty="0" err="1"/>
                  <a:t>j</a:t>
                </a:r>
                <a:r>
                  <a:rPr lang="en-US" altLang="zh-CN" sz="2800" dirty="0"/>
                  <a:t> (1 ≤ </a:t>
                </a:r>
                <a:r>
                  <a:rPr lang="en-US" altLang="zh-CN" sz="2800" dirty="0" err="1"/>
                  <a:t>i,j</a:t>
                </a:r>
                <a:r>
                  <a:rPr lang="en-US" altLang="zh-CN" sz="2800" dirty="0"/>
                  <a:t> ≤ t). G</a:t>
                </a:r>
                <a:r>
                  <a:rPr lang="en-US" altLang="zh-CN" sz="2800" baseline="30000" dirty="0"/>
                  <a:t>SCC</a:t>
                </a:r>
                <a:r>
                  <a:rPr lang="en-US" altLang="zh-CN" sz="2800" dirty="0"/>
                  <a:t> has an edge from S</a:t>
                </a:r>
                <a:r>
                  <a:rPr lang="en-US" altLang="zh-CN" sz="2800" baseline="-25000" dirty="0"/>
                  <a:t>i</a:t>
                </a:r>
                <a:r>
                  <a:rPr lang="en-US" altLang="zh-CN" sz="2800" dirty="0"/>
                  <a:t> to </a:t>
                </a:r>
                <a:r>
                  <a:rPr lang="en-US" altLang="zh-CN" sz="2800" dirty="0" err="1"/>
                  <a:t>S</a:t>
                </a:r>
                <a:r>
                  <a:rPr lang="en-US" altLang="zh-CN" sz="2800" baseline="-25000" dirty="0" err="1"/>
                  <a:t>j</a:t>
                </a:r>
                <a:r>
                  <a:rPr lang="en-US" altLang="zh-CN" sz="2800" dirty="0"/>
                  <a:t>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if and only if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Graph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362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593120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Let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G</a:t>
                </a:r>
                <a:r>
                  <a:rPr lang="en-US" altLang="zh-CN" sz="2800" dirty="0"/>
                  <a:t> be the input directed graph, with SCCs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dirty="0"/>
                  <a:t> for some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2800" dirty="0"/>
                  <a:t> ≥ 1.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8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Let us define a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SCC graph G</a:t>
                </a:r>
                <a:r>
                  <a:rPr lang="en-US" altLang="zh-CN" sz="2800" baseline="30000" dirty="0">
                    <a:solidFill>
                      <a:srgbClr val="FF0000"/>
                    </a:solidFill>
                  </a:rPr>
                  <a:t>SCC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800" dirty="0"/>
                  <a:t>as follows: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Each vertex in G</a:t>
                </a:r>
                <a:r>
                  <a:rPr lang="en-US" altLang="zh-CN" sz="2800" baseline="30000" dirty="0"/>
                  <a:t>SCC</a:t>
                </a:r>
                <a:r>
                  <a:rPr lang="en-US" altLang="zh-CN" sz="2800" dirty="0"/>
                  <a:t> is a distinct SCC in G.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800" dirty="0"/>
                  <a:t>Consider two vertices (a.k.a. SCCs) S</a:t>
                </a:r>
                <a:r>
                  <a:rPr lang="en-US" altLang="zh-CN" sz="2800" baseline="-25000" dirty="0"/>
                  <a:t>i</a:t>
                </a:r>
                <a:r>
                  <a:rPr lang="en-US" altLang="zh-CN" sz="2800" dirty="0"/>
                  <a:t> and </a:t>
                </a:r>
                <a:r>
                  <a:rPr lang="en-US" altLang="zh-CN" sz="2800" dirty="0" err="1"/>
                  <a:t>S</a:t>
                </a:r>
                <a:r>
                  <a:rPr lang="en-US" altLang="zh-CN" sz="2800" baseline="-25000" dirty="0" err="1"/>
                  <a:t>j</a:t>
                </a:r>
                <a:r>
                  <a:rPr lang="en-US" altLang="zh-CN" sz="2800" dirty="0"/>
                  <a:t> (1 ≤ </a:t>
                </a:r>
                <a:r>
                  <a:rPr lang="en-US" altLang="zh-CN" sz="2800" dirty="0" err="1"/>
                  <a:t>i,j</a:t>
                </a:r>
                <a:r>
                  <a:rPr lang="en-US" altLang="zh-CN" sz="2800" dirty="0"/>
                  <a:t> ≤ t). G</a:t>
                </a:r>
                <a:r>
                  <a:rPr lang="en-US" altLang="zh-CN" sz="2800" baseline="30000" dirty="0"/>
                  <a:t>SCC</a:t>
                </a:r>
                <a:r>
                  <a:rPr lang="en-US" altLang="zh-CN" sz="2800" dirty="0"/>
                  <a:t> has an edge from S</a:t>
                </a:r>
                <a:r>
                  <a:rPr lang="en-US" altLang="zh-CN" sz="2800" baseline="-25000" dirty="0"/>
                  <a:t>i</a:t>
                </a:r>
                <a:r>
                  <a:rPr lang="en-US" altLang="zh-CN" sz="2800" dirty="0"/>
                  <a:t> to </a:t>
                </a:r>
                <a:r>
                  <a:rPr lang="en-US" altLang="zh-CN" sz="2800" dirty="0" err="1"/>
                  <a:t>S</a:t>
                </a:r>
                <a:r>
                  <a:rPr lang="en-US" altLang="zh-CN" sz="2800" baseline="-25000" dirty="0" err="1"/>
                  <a:t>j</a:t>
                </a:r>
                <a:r>
                  <a:rPr lang="en-US" altLang="zh-CN" sz="2800" dirty="0"/>
                  <a:t>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if and only if</a:t>
                </a:r>
              </a:p>
              <a:p>
                <a:pPr eaLnBrk="1" hangingPunct="1">
                  <a:spcBef>
                    <a:spcPts val="0"/>
                  </a:spcBef>
                </a:pPr>
                <a:r>
                  <a:rPr lang="en-US" altLang="zh-CN" sz="2800" dirty="0" err="1"/>
                  <a:t>i</a:t>
                </a:r>
                <a:r>
                  <a:rPr lang="en-US" altLang="zh-CN" sz="2800" dirty="0"/>
                  <a:t> </a:t>
                </a:r>
                <a:r>
                  <a:rPr lang="zh-CN" altLang="en-US" sz="2800" dirty="0"/>
                  <a:t>≠</a:t>
                </a:r>
                <a:r>
                  <a:rPr lang="en-US" altLang="zh-CN" sz="2800" dirty="0"/>
                  <a:t> j, and</a:t>
                </a:r>
              </a:p>
              <a:p>
                <a:pPr eaLnBrk="1" hangingPunct="1">
                  <a:spcBef>
                    <a:spcPts val="0"/>
                  </a:spcBef>
                </a:pPr>
                <a:r>
                  <a:rPr lang="en-US" altLang="zh-CN" sz="2800" dirty="0"/>
                  <a:t>There is a path in G from a vertex in S</a:t>
                </a:r>
                <a:r>
                  <a:rPr lang="en-US" altLang="zh-CN" sz="2800" baseline="-25000" dirty="0"/>
                  <a:t>i</a:t>
                </a:r>
                <a:r>
                  <a:rPr lang="en-US" altLang="zh-CN" sz="2800" dirty="0"/>
                  <a:t> to a vertex in </a:t>
                </a:r>
                <a:r>
                  <a:rPr lang="en-US" altLang="zh-CN" sz="2800" dirty="0" err="1"/>
                  <a:t>S</a:t>
                </a:r>
                <a:r>
                  <a:rPr lang="en-US" altLang="zh-CN" sz="2800" baseline="-25000" dirty="0" err="1"/>
                  <a:t>j</a:t>
                </a:r>
                <a:r>
                  <a:rPr lang="en-US" altLang="zh-CN" sz="2800" dirty="0"/>
                  <a:t>.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Graph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363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529113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Graph - Example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364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</p:txBody>
      </p:sp>
      <p:pic>
        <p:nvPicPr>
          <p:cNvPr id="47" name="内容占位符 1" descr="屏幕剪辑"/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5"/>
          <a:stretch/>
        </p:blipFill>
        <p:spPr bwMode="auto">
          <a:xfrm>
            <a:off x="6622814" y="1900165"/>
            <a:ext cx="1819805" cy="370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椭圆 47"/>
          <p:cNvSpPr/>
          <p:nvPr/>
        </p:nvSpPr>
        <p:spPr bwMode="auto">
          <a:xfrm>
            <a:off x="1582255" y="3001617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9" name="椭圆 48"/>
          <p:cNvSpPr/>
          <p:nvPr/>
        </p:nvSpPr>
        <p:spPr bwMode="auto">
          <a:xfrm>
            <a:off x="790167" y="3052293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0" name="椭圆 49"/>
          <p:cNvSpPr/>
          <p:nvPr/>
        </p:nvSpPr>
        <p:spPr bwMode="auto">
          <a:xfrm>
            <a:off x="1272654" y="3916349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1" name="直接箭头连接符 50"/>
          <p:cNvCxnSpPr>
            <a:stCxn id="49" idx="6"/>
            <a:endCxn id="48" idx="2"/>
          </p:cNvCxnSpPr>
          <p:nvPr/>
        </p:nvCxnSpPr>
        <p:spPr bwMode="auto">
          <a:xfrm flipV="1">
            <a:off x="1150167" y="3181617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2" name="直接箭头连接符 51"/>
          <p:cNvCxnSpPr>
            <a:stCxn id="49" idx="4"/>
            <a:endCxn id="50" idx="1"/>
          </p:cNvCxnSpPr>
          <p:nvPr/>
        </p:nvCxnSpPr>
        <p:spPr bwMode="auto">
          <a:xfrm>
            <a:off x="970167" y="3412293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3" name="直接箭头连接符 52"/>
          <p:cNvCxnSpPr>
            <a:stCxn id="48" idx="4"/>
            <a:endCxn id="50" idx="7"/>
          </p:cNvCxnSpPr>
          <p:nvPr/>
        </p:nvCxnSpPr>
        <p:spPr bwMode="auto">
          <a:xfrm flipH="1">
            <a:off x="1579933" y="3361617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54" name="椭圆 53"/>
          <p:cNvSpPr/>
          <p:nvPr/>
        </p:nvSpPr>
        <p:spPr bwMode="auto">
          <a:xfrm>
            <a:off x="2590367" y="2116189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5" name="椭圆 54"/>
          <p:cNvSpPr/>
          <p:nvPr/>
        </p:nvSpPr>
        <p:spPr bwMode="auto">
          <a:xfrm>
            <a:off x="2482375" y="3575556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6" name="椭圆 55"/>
          <p:cNvSpPr/>
          <p:nvPr/>
        </p:nvSpPr>
        <p:spPr bwMode="auto">
          <a:xfrm>
            <a:off x="3022455" y="4564461"/>
            <a:ext cx="360000" cy="360000"/>
          </a:xfrm>
          <a:prstGeom prst="ellipse">
            <a:avLst/>
          </a:prstGeom>
          <a:solidFill>
            <a:srgbClr val="FF33CC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7" name="直接箭头连接符 56"/>
          <p:cNvCxnSpPr>
            <a:stCxn id="48" idx="7"/>
            <a:endCxn id="54" idx="3"/>
          </p:cNvCxnSpPr>
          <p:nvPr/>
        </p:nvCxnSpPr>
        <p:spPr bwMode="auto">
          <a:xfrm flipV="1">
            <a:off x="1889534" y="2423468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8" name="直接箭头连接符 57"/>
          <p:cNvCxnSpPr>
            <a:stCxn id="55" idx="0"/>
            <a:endCxn id="54" idx="4"/>
          </p:cNvCxnSpPr>
          <p:nvPr/>
        </p:nvCxnSpPr>
        <p:spPr bwMode="auto">
          <a:xfrm flipV="1">
            <a:off x="2662375" y="2476189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9" name="直接箭头连接符 58"/>
          <p:cNvCxnSpPr>
            <a:stCxn id="49" idx="5"/>
            <a:endCxn id="55" idx="2"/>
          </p:cNvCxnSpPr>
          <p:nvPr/>
        </p:nvCxnSpPr>
        <p:spPr bwMode="auto">
          <a:xfrm>
            <a:off x="1097446" y="3359572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60" name="直接箭头连接符 59"/>
          <p:cNvCxnSpPr>
            <a:stCxn id="55" idx="4"/>
            <a:endCxn id="56" idx="1"/>
          </p:cNvCxnSpPr>
          <p:nvPr/>
        </p:nvCxnSpPr>
        <p:spPr bwMode="auto">
          <a:xfrm>
            <a:off x="2662375" y="3935556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1" name="椭圆 60"/>
          <p:cNvSpPr/>
          <p:nvPr/>
        </p:nvSpPr>
        <p:spPr bwMode="auto">
          <a:xfrm>
            <a:off x="3166431" y="3196269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62" name="直接箭头连接符 61"/>
          <p:cNvCxnSpPr>
            <a:stCxn id="61" idx="2"/>
            <a:endCxn id="55" idx="7"/>
          </p:cNvCxnSpPr>
          <p:nvPr/>
        </p:nvCxnSpPr>
        <p:spPr bwMode="auto">
          <a:xfrm flipH="1">
            <a:off x="2789654" y="3376269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63" name="直接箭头连接符 62"/>
          <p:cNvCxnSpPr>
            <a:stCxn id="64" idx="2"/>
            <a:endCxn id="55" idx="6"/>
          </p:cNvCxnSpPr>
          <p:nvPr/>
        </p:nvCxnSpPr>
        <p:spPr bwMode="auto">
          <a:xfrm flipH="1">
            <a:off x="2842375" y="3376269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4" name="椭圆 63"/>
          <p:cNvSpPr/>
          <p:nvPr/>
        </p:nvSpPr>
        <p:spPr bwMode="auto">
          <a:xfrm>
            <a:off x="4591828" y="3196269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5" name="椭圆 64"/>
          <p:cNvSpPr/>
          <p:nvPr/>
        </p:nvSpPr>
        <p:spPr bwMode="auto">
          <a:xfrm>
            <a:off x="3290159" y="2368237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6" name="椭圆 65"/>
          <p:cNvSpPr/>
          <p:nvPr/>
        </p:nvSpPr>
        <p:spPr bwMode="auto">
          <a:xfrm>
            <a:off x="4119312" y="2527836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67" name="直接箭头连接符 66"/>
          <p:cNvCxnSpPr>
            <a:stCxn id="65" idx="4"/>
            <a:endCxn id="61" idx="0"/>
          </p:cNvCxnSpPr>
          <p:nvPr/>
        </p:nvCxnSpPr>
        <p:spPr bwMode="auto">
          <a:xfrm flipH="1">
            <a:off x="3346431" y="2728237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68" name="直接箭头连接符 67"/>
          <p:cNvCxnSpPr>
            <a:stCxn id="61" idx="7"/>
            <a:endCxn id="66" idx="2"/>
          </p:cNvCxnSpPr>
          <p:nvPr/>
        </p:nvCxnSpPr>
        <p:spPr bwMode="auto">
          <a:xfrm flipV="1">
            <a:off x="3473710" y="2707836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69" name="直接箭头连接符 68"/>
          <p:cNvCxnSpPr>
            <a:stCxn id="66" idx="2"/>
            <a:endCxn id="65" idx="6"/>
          </p:cNvCxnSpPr>
          <p:nvPr/>
        </p:nvCxnSpPr>
        <p:spPr bwMode="auto">
          <a:xfrm flipH="1" flipV="1">
            <a:off x="3650159" y="2548237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0" name="直接箭头连接符 69"/>
          <p:cNvCxnSpPr>
            <a:stCxn id="54" idx="5"/>
            <a:endCxn id="61" idx="1"/>
          </p:cNvCxnSpPr>
          <p:nvPr/>
        </p:nvCxnSpPr>
        <p:spPr bwMode="auto">
          <a:xfrm>
            <a:off x="2897646" y="2423468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1" name="直接箭头连接符 70"/>
          <p:cNvCxnSpPr>
            <a:stCxn id="56" idx="7"/>
            <a:endCxn id="64" idx="3"/>
          </p:cNvCxnSpPr>
          <p:nvPr/>
        </p:nvCxnSpPr>
        <p:spPr bwMode="auto">
          <a:xfrm flipV="1">
            <a:off x="3329734" y="3503548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2" name="椭圆 71"/>
          <p:cNvSpPr/>
          <p:nvPr/>
        </p:nvSpPr>
        <p:spPr bwMode="auto">
          <a:xfrm>
            <a:off x="4951828" y="4132413"/>
            <a:ext cx="360000" cy="360000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3" name="椭圆 72"/>
          <p:cNvSpPr/>
          <p:nvPr/>
        </p:nvSpPr>
        <p:spPr bwMode="auto">
          <a:xfrm>
            <a:off x="5614743" y="3501038"/>
            <a:ext cx="360000" cy="360000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4" name="直接箭头连接符 73"/>
          <p:cNvCxnSpPr>
            <a:stCxn id="64" idx="6"/>
            <a:endCxn id="73" idx="1"/>
          </p:cNvCxnSpPr>
          <p:nvPr/>
        </p:nvCxnSpPr>
        <p:spPr bwMode="auto">
          <a:xfrm>
            <a:off x="4951828" y="3376269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5" name="曲线连接符 74"/>
          <p:cNvCxnSpPr>
            <a:stCxn id="72" idx="0"/>
            <a:endCxn id="73" idx="2"/>
          </p:cNvCxnSpPr>
          <p:nvPr/>
        </p:nvCxnSpPr>
        <p:spPr bwMode="auto">
          <a:xfrm rot="5400000" flipH="1" flipV="1">
            <a:off x="5147598" y="3665269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6" name="曲线连接符 75"/>
          <p:cNvCxnSpPr>
            <a:stCxn id="73" idx="4"/>
            <a:endCxn id="72" idx="6"/>
          </p:cNvCxnSpPr>
          <p:nvPr/>
        </p:nvCxnSpPr>
        <p:spPr bwMode="auto">
          <a:xfrm rot="5400000">
            <a:off x="5327599" y="384526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7" name="直接箭头连接符 76"/>
          <p:cNvCxnSpPr>
            <a:stCxn id="56" idx="6"/>
            <a:endCxn id="72" idx="2"/>
          </p:cNvCxnSpPr>
          <p:nvPr/>
        </p:nvCxnSpPr>
        <p:spPr bwMode="auto">
          <a:xfrm flipV="1">
            <a:off x="3382455" y="4312413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8" name="曲线连接符 77"/>
          <p:cNvCxnSpPr>
            <a:stCxn id="56" idx="2"/>
            <a:endCxn id="56" idx="4"/>
          </p:cNvCxnSpPr>
          <p:nvPr/>
        </p:nvCxnSpPr>
        <p:spPr bwMode="auto">
          <a:xfrm rot="10800000" flipH="1" flipV="1">
            <a:off x="3022455" y="4744461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9" name="曲线连接符 78"/>
          <p:cNvCxnSpPr>
            <a:stCxn id="64" idx="7"/>
            <a:endCxn id="54" idx="7"/>
          </p:cNvCxnSpPr>
          <p:nvPr/>
        </p:nvCxnSpPr>
        <p:spPr bwMode="auto">
          <a:xfrm rot="16200000" flipV="1">
            <a:off x="3358337" y="1708219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80" name="圆角矩形 79"/>
          <p:cNvSpPr/>
          <p:nvPr/>
        </p:nvSpPr>
        <p:spPr bwMode="auto">
          <a:xfrm>
            <a:off x="701381" y="2887836"/>
            <a:ext cx="1307123" cy="1460601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1" name="圆角矩形 80"/>
          <p:cNvSpPr/>
          <p:nvPr/>
        </p:nvSpPr>
        <p:spPr bwMode="auto">
          <a:xfrm>
            <a:off x="2295568" y="1792034"/>
            <a:ext cx="2814829" cy="2253763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2489287" y="4420365"/>
            <a:ext cx="1031633" cy="1022760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66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74"/>
              <p:cNvSpPr txBox="1"/>
              <p:nvPr/>
            </p:nvSpPr>
            <p:spPr>
              <a:xfrm>
                <a:off x="935137" y="2423468"/>
                <a:ext cx="5390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4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137" y="2423468"/>
                <a:ext cx="539057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75"/>
              <p:cNvSpPr txBox="1"/>
              <p:nvPr/>
            </p:nvSpPr>
            <p:spPr>
              <a:xfrm>
                <a:off x="3450671" y="1252093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5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671" y="1252093"/>
                <a:ext cx="546175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76"/>
              <p:cNvSpPr txBox="1"/>
              <p:nvPr/>
            </p:nvSpPr>
            <p:spPr>
              <a:xfrm>
                <a:off x="5444918" y="4628670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6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918" y="4628670"/>
                <a:ext cx="546175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77"/>
              <p:cNvSpPr txBox="1"/>
              <p:nvPr/>
            </p:nvSpPr>
            <p:spPr>
              <a:xfrm>
                <a:off x="3598479" y="4804852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7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479" y="4804852"/>
                <a:ext cx="546175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圆角矩形 87"/>
          <p:cNvSpPr/>
          <p:nvPr/>
        </p:nvSpPr>
        <p:spPr bwMode="auto">
          <a:xfrm>
            <a:off x="4773729" y="3445727"/>
            <a:ext cx="1293236" cy="1127632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83689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Graph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365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Lemma</a:t>
            </a:r>
            <a:r>
              <a:rPr lang="en-US" altLang="zh-CN" sz="2800" dirty="0"/>
              <a:t>: G</a:t>
            </a:r>
            <a:r>
              <a:rPr lang="en-US" altLang="zh-CN" sz="2800" baseline="30000" dirty="0"/>
              <a:t>SCC</a:t>
            </a:r>
            <a:r>
              <a:rPr lang="en-US" altLang="zh-CN" sz="2800" dirty="0"/>
              <a:t> is a DAG.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Proof</a:t>
            </a:r>
            <a:r>
              <a:rPr lang="en-US" altLang="zh-CN" sz="2800" dirty="0"/>
              <a:t>: Suppose that there is a cycle in G</a:t>
            </a:r>
            <a:r>
              <a:rPr lang="en-US" altLang="zh-CN" sz="2800" baseline="30000" dirty="0"/>
              <a:t>SCC</a:t>
            </a:r>
            <a:r>
              <a:rPr lang="en-US" altLang="zh-CN" sz="2800" dirty="0"/>
              <a:t>, which must involve at least 2 SCCs (say S</a:t>
            </a:r>
            <a:r>
              <a:rPr lang="en-US" altLang="zh-CN" sz="2800" baseline="-25000" dirty="0"/>
              <a:t>i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S</a:t>
            </a:r>
            <a:r>
              <a:rPr lang="en-US" altLang="zh-CN" sz="2800" baseline="-25000" dirty="0" err="1"/>
              <a:t>j</a:t>
            </a:r>
            <a:r>
              <a:rPr lang="en-US" altLang="zh-CN" sz="2800" dirty="0"/>
              <a:t>) as no vertex in G</a:t>
            </a:r>
            <a:r>
              <a:rPr lang="en-US" altLang="zh-CN" sz="2800" baseline="30000" dirty="0"/>
              <a:t>SCC</a:t>
            </a:r>
            <a:r>
              <a:rPr lang="en-US" altLang="zh-CN" sz="2800" dirty="0"/>
              <a:t> has an edge to itself.</a:t>
            </a:r>
          </a:p>
        </p:txBody>
      </p:sp>
    </p:spTree>
    <p:extLst>
      <p:ext uri="{BB962C8B-B14F-4D97-AF65-F5344CB8AC3E}">
        <p14:creationId xmlns:p14="http://schemas.microsoft.com/office/powerpoint/2010/main" val="245750326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Graph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366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Lemma</a:t>
            </a:r>
            <a:r>
              <a:rPr lang="en-US" altLang="zh-CN" sz="2800" dirty="0"/>
              <a:t>: G</a:t>
            </a:r>
            <a:r>
              <a:rPr lang="en-US" altLang="zh-CN" sz="2800" baseline="30000" dirty="0"/>
              <a:t>SCC</a:t>
            </a:r>
            <a:r>
              <a:rPr lang="en-US" altLang="zh-CN" sz="2800" dirty="0"/>
              <a:t> is a DAG.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Proof</a:t>
            </a:r>
            <a:r>
              <a:rPr lang="en-US" altLang="zh-CN" sz="2800" dirty="0"/>
              <a:t>: Suppose that there is a cycle in G</a:t>
            </a:r>
            <a:r>
              <a:rPr lang="en-US" altLang="zh-CN" sz="2800" baseline="30000" dirty="0"/>
              <a:t>SCC</a:t>
            </a:r>
            <a:r>
              <a:rPr lang="en-US" altLang="zh-CN" sz="2800" dirty="0"/>
              <a:t>, which must involve at least 2 SCCs (say S</a:t>
            </a:r>
            <a:r>
              <a:rPr lang="en-US" altLang="zh-CN" sz="2800" baseline="-25000" dirty="0"/>
              <a:t>i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S</a:t>
            </a:r>
            <a:r>
              <a:rPr lang="en-US" altLang="zh-CN" sz="2800" baseline="-25000" dirty="0" err="1"/>
              <a:t>j</a:t>
            </a:r>
            <a:r>
              <a:rPr lang="en-US" altLang="zh-CN" sz="2800" dirty="0"/>
              <a:t>) as no vertex in G</a:t>
            </a:r>
            <a:r>
              <a:rPr lang="en-US" altLang="zh-CN" sz="2800" baseline="30000" dirty="0"/>
              <a:t>SCC</a:t>
            </a:r>
            <a:r>
              <a:rPr lang="en-US" altLang="zh-CN" sz="2800" dirty="0"/>
              <a:t> has an edge to itself.</a:t>
            </a:r>
          </a:p>
          <a:p>
            <a:pPr marL="0" indent="0">
              <a:buNone/>
            </a:pPr>
            <a:r>
              <a:rPr lang="en-US" altLang="zh-CN" sz="2800" dirty="0"/>
              <a:t>Then, any vertex in S</a:t>
            </a:r>
            <a:r>
              <a:rPr lang="en-US" altLang="zh-CN" sz="2800" baseline="-25000" dirty="0"/>
              <a:t>i</a:t>
            </a:r>
            <a:r>
              <a:rPr lang="en-US" altLang="zh-CN" sz="2800" dirty="0"/>
              <a:t> is reachable from any vertex in </a:t>
            </a:r>
            <a:r>
              <a:rPr lang="en-US" altLang="zh-CN" sz="2800" dirty="0" err="1"/>
              <a:t>S</a:t>
            </a:r>
            <a:r>
              <a:rPr lang="en-US" altLang="zh-CN" sz="2800" baseline="-25000" dirty="0" err="1"/>
              <a:t>j</a:t>
            </a:r>
            <a:r>
              <a:rPr lang="en-US" altLang="zh-CN" sz="2800" dirty="0"/>
              <a:t>, and vice versa. This violates the fact that S</a:t>
            </a:r>
            <a:r>
              <a:rPr lang="en-US" altLang="zh-CN" sz="2800" baseline="-25000" dirty="0"/>
              <a:t>i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S</a:t>
            </a:r>
            <a:r>
              <a:rPr lang="en-US" altLang="zh-CN" sz="2800" baseline="-25000" dirty="0" err="1"/>
              <a:t>j</a:t>
            </a:r>
            <a:r>
              <a:rPr lang="en-US" altLang="zh-CN" sz="2800" dirty="0"/>
              <a:t> are SCCs (violating </a:t>
            </a:r>
            <a:r>
              <a:rPr lang="en-US" altLang="zh-CN" sz="2800" dirty="0" err="1"/>
              <a:t>maximality</a:t>
            </a:r>
            <a:r>
              <a:rPr lang="en-US" altLang="zh-CN" sz="2800" dirty="0"/>
              <a:t>).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38851953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Graph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367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Define an SCC as a </a:t>
            </a:r>
            <a:r>
              <a:rPr lang="en-US" altLang="zh-CN" sz="2800" dirty="0">
                <a:solidFill>
                  <a:srgbClr val="FF0000"/>
                </a:solidFill>
              </a:rPr>
              <a:t>sink SCC </a:t>
            </a:r>
            <a:r>
              <a:rPr lang="en-US" altLang="zh-CN" sz="2800" dirty="0"/>
              <a:t>if it has no outgoing edge in G</a:t>
            </a:r>
            <a:r>
              <a:rPr lang="en-US" altLang="zh-CN" sz="2800" baseline="30000" dirty="0"/>
              <a:t>SCC</a:t>
            </a:r>
            <a:r>
              <a:rPr lang="en-US" altLang="zh-CN" sz="2800" dirty="0"/>
              <a:t>.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Lemma</a:t>
            </a:r>
            <a:r>
              <a:rPr lang="en-US" altLang="zh-CN" sz="2800" dirty="0"/>
              <a:t>: There must be at least one sink SCC in G</a:t>
            </a:r>
            <a:r>
              <a:rPr lang="en-US" altLang="zh-CN" sz="2800" baseline="30000" dirty="0"/>
              <a:t>SCC</a:t>
            </a:r>
            <a:r>
              <a:rPr lang="en-US" altLang="zh-CN" sz="2800" dirty="0"/>
              <a:t>.</a:t>
            </a:r>
          </a:p>
          <a:p>
            <a:pPr marL="0" indent="0">
              <a:buNone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898162997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Graph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368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Define an SCC as a </a:t>
            </a:r>
            <a:r>
              <a:rPr lang="en-US" altLang="zh-CN" sz="2800" dirty="0">
                <a:solidFill>
                  <a:srgbClr val="FF0000"/>
                </a:solidFill>
              </a:rPr>
              <a:t>sink SCC </a:t>
            </a:r>
            <a:r>
              <a:rPr lang="en-US" altLang="zh-CN" sz="2800" dirty="0"/>
              <a:t>if it has no outgoing edge in G</a:t>
            </a:r>
            <a:r>
              <a:rPr lang="en-US" altLang="zh-CN" sz="2800" baseline="30000" dirty="0"/>
              <a:t>SCC</a:t>
            </a:r>
            <a:r>
              <a:rPr lang="en-US" altLang="zh-CN" sz="2800" dirty="0"/>
              <a:t>.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Lemma</a:t>
            </a:r>
            <a:r>
              <a:rPr lang="en-US" altLang="zh-CN" sz="2800" dirty="0"/>
              <a:t>: There must be at least one sink SCC in G</a:t>
            </a:r>
            <a:r>
              <a:rPr lang="en-US" altLang="zh-CN" sz="2800" baseline="30000" dirty="0"/>
              <a:t>SCC</a:t>
            </a:r>
            <a:r>
              <a:rPr lang="en-US" altLang="zh-CN" sz="2800" dirty="0"/>
              <a:t>.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Proof</a:t>
            </a:r>
            <a:r>
              <a:rPr lang="en-US" altLang="zh-CN" sz="2800" dirty="0"/>
              <a:t>: Since G</a:t>
            </a:r>
            <a:r>
              <a:rPr lang="en-US" altLang="zh-CN" sz="2800" baseline="30000" dirty="0"/>
              <a:t>SCC</a:t>
            </a:r>
            <a:r>
              <a:rPr lang="en-US" altLang="zh-CN" sz="2800" dirty="0"/>
              <a:t> is a DAG, it admits a topological order. The last vertex of the topological order cannot have any outgoing edges.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8573220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SCC Graph - Example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369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S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 is a sink vertex.</a:t>
            </a:r>
          </a:p>
        </p:txBody>
      </p:sp>
      <p:pic>
        <p:nvPicPr>
          <p:cNvPr id="47" name="内容占位符 1" descr="屏幕剪辑"/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5"/>
          <a:stretch/>
        </p:blipFill>
        <p:spPr bwMode="auto">
          <a:xfrm>
            <a:off x="6622814" y="1900165"/>
            <a:ext cx="1819805" cy="370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椭圆 47"/>
          <p:cNvSpPr/>
          <p:nvPr/>
        </p:nvSpPr>
        <p:spPr bwMode="auto">
          <a:xfrm>
            <a:off x="1582255" y="3001617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9" name="椭圆 48"/>
          <p:cNvSpPr/>
          <p:nvPr/>
        </p:nvSpPr>
        <p:spPr bwMode="auto">
          <a:xfrm>
            <a:off x="790167" y="3052293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0" name="椭圆 49"/>
          <p:cNvSpPr/>
          <p:nvPr/>
        </p:nvSpPr>
        <p:spPr bwMode="auto">
          <a:xfrm>
            <a:off x="1272654" y="3916349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1" name="直接箭头连接符 50"/>
          <p:cNvCxnSpPr>
            <a:stCxn id="49" idx="6"/>
            <a:endCxn id="48" idx="2"/>
          </p:cNvCxnSpPr>
          <p:nvPr/>
        </p:nvCxnSpPr>
        <p:spPr bwMode="auto">
          <a:xfrm flipV="1">
            <a:off x="1150167" y="3181617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2" name="直接箭头连接符 51"/>
          <p:cNvCxnSpPr>
            <a:stCxn id="49" idx="4"/>
            <a:endCxn id="50" idx="1"/>
          </p:cNvCxnSpPr>
          <p:nvPr/>
        </p:nvCxnSpPr>
        <p:spPr bwMode="auto">
          <a:xfrm>
            <a:off x="970167" y="3412293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3" name="直接箭头连接符 52"/>
          <p:cNvCxnSpPr>
            <a:stCxn id="48" idx="4"/>
            <a:endCxn id="50" idx="7"/>
          </p:cNvCxnSpPr>
          <p:nvPr/>
        </p:nvCxnSpPr>
        <p:spPr bwMode="auto">
          <a:xfrm flipH="1">
            <a:off x="1579933" y="3361617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54" name="椭圆 53"/>
          <p:cNvSpPr/>
          <p:nvPr/>
        </p:nvSpPr>
        <p:spPr bwMode="auto">
          <a:xfrm>
            <a:off x="2590367" y="2116189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5" name="椭圆 54"/>
          <p:cNvSpPr/>
          <p:nvPr/>
        </p:nvSpPr>
        <p:spPr bwMode="auto">
          <a:xfrm>
            <a:off x="2482375" y="3575556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6" name="椭圆 55"/>
          <p:cNvSpPr/>
          <p:nvPr/>
        </p:nvSpPr>
        <p:spPr bwMode="auto">
          <a:xfrm>
            <a:off x="3022455" y="4564461"/>
            <a:ext cx="360000" cy="360000"/>
          </a:xfrm>
          <a:prstGeom prst="ellipse">
            <a:avLst/>
          </a:prstGeom>
          <a:solidFill>
            <a:srgbClr val="FF33CC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7" name="直接箭头连接符 56"/>
          <p:cNvCxnSpPr>
            <a:stCxn id="48" idx="7"/>
            <a:endCxn id="54" idx="3"/>
          </p:cNvCxnSpPr>
          <p:nvPr/>
        </p:nvCxnSpPr>
        <p:spPr bwMode="auto">
          <a:xfrm flipV="1">
            <a:off x="1889534" y="2423468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8" name="直接箭头连接符 57"/>
          <p:cNvCxnSpPr>
            <a:stCxn id="55" idx="0"/>
            <a:endCxn id="54" idx="4"/>
          </p:cNvCxnSpPr>
          <p:nvPr/>
        </p:nvCxnSpPr>
        <p:spPr bwMode="auto">
          <a:xfrm flipV="1">
            <a:off x="2662375" y="2476189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9" name="直接箭头连接符 58"/>
          <p:cNvCxnSpPr>
            <a:stCxn id="49" idx="5"/>
            <a:endCxn id="55" idx="2"/>
          </p:cNvCxnSpPr>
          <p:nvPr/>
        </p:nvCxnSpPr>
        <p:spPr bwMode="auto">
          <a:xfrm>
            <a:off x="1097446" y="3359572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60" name="直接箭头连接符 59"/>
          <p:cNvCxnSpPr>
            <a:stCxn id="55" idx="4"/>
            <a:endCxn id="56" idx="1"/>
          </p:cNvCxnSpPr>
          <p:nvPr/>
        </p:nvCxnSpPr>
        <p:spPr bwMode="auto">
          <a:xfrm>
            <a:off x="2662375" y="3935556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1" name="椭圆 60"/>
          <p:cNvSpPr/>
          <p:nvPr/>
        </p:nvSpPr>
        <p:spPr bwMode="auto">
          <a:xfrm>
            <a:off x="3166431" y="3196269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62" name="直接箭头连接符 61"/>
          <p:cNvCxnSpPr>
            <a:stCxn id="61" idx="2"/>
            <a:endCxn id="55" idx="7"/>
          </p:cNvCxnSpPr>
          <p:nvPr/>
        </p:nvCxnSpPr>
        <p:spPr bwMode="auto">
          <a:xfrm flipH="1">
            <a:off x="2789654" y="3376269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63" name="直接箭头连接符 62"/>
          <p:cNvCxnSpPr>
            <a:stCxn id="64" idx="2"/>
            <a:endCxn id="55" idx="6"/>
          </p:cNvCxnSpPr>
          <p:nvPr/>
        </p:nvCxnSpPr>
        <p:spPr bwMode="auto">
          <a:xfrm flipH="1">
            <a:off x="2842375" y="3376269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4" name="椭圆 63"/>
          <p:cNvSpPr/>
          <p:nvPr/>
        </p:nvSpPr>
        <p:spPr bwMode="auto">
          <a:xfrm>
            <a:off x="4591828" y="3196269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5" name="椭圆 64"/>
          <p:cNvSpPr/>
          <p:nvPr/>
        </p:nvSpPr>
        <p:spPr bwMode="auto">
          <a:xfrm>
            <a:off x="3290159" y="2368237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6" name="椭圆 65"/>
          <p:cNvSpPr/>
          <p:nvPr/>
        </p:nvSpPr>
        <p:spPr bwMode="auto">
          <a:xfrm>
            <a:off x="4119312" y="2527836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67" name="直接箭头连接符 66"/>
          <p:cNvCxnSpPr>
            <a:stCxn id="65" idx="4"/>
            <a:endCxn id="61" idx="0"/>
          </p:cNvCxnSpPr>
          <p:nvPr/>
        </p:nvCxnSpPr>
        <p:spPr bwMode="auto">
          <a:xfrm flipH="1">
            <a:off x="3346431" y="2728237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68" name="直接箭头连接符 67"/>
          <p:cNvCxnSpPr>
            <a:stCxn id="61" idx="7"/>
            <a:endCxn id="66" idx="2"/>
          </p:cNvCxnSpPr>
          <p:nvPr/>
        </p:nvCxnSpPr>
        <p:spPr bwMode="auto">
          <a:xfrm flipV="1">
            <a:off x="3473710" y="2707836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69" name="直接箭头连接符 68"/>
          <p:cNvCxnSpPr>
            <a:stCxn id="66" idx="2"/>
            <a:endCxn id="65" idx="6"/>
          </p:cNvCxnSpPr>
          <p:nvPr/>
        </p:nvCxnSpPr>
        <p:spPr bwMode="auto">
          <a:xfrm flipH="1" flipV="1">
            <a:off x="3650159" y="2548237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0" name="直接箭头连接符 69"/>
          <p:cNvCxnSpPr>
            <a:stCxn id="54" idx="5"/>
            <a:endCxn id="61" idx="1"/>
          </p:cNvCxnSpPr>
          <p:nvPr/>
        </p:nvCxnSpPr>
        <p:spPr bwMode="auto">
          <a:xfrm>
            <a:off x="2897646" y="2423468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1" name="直接箭头连接符 70"/>
          <p:cNvCxnSpPr>
            <a:stCxn id="56" idx="7"/>
            <a:endCxn id="64" idx="3"/>
          </p:cNvCxnSpPr>
          <p:nvPr/>
        </p:nvCxnSpPr>
        <p:spPr bwMode="auto">
          <a:xfrm flipV="1">
            <a:off x="3329734" y="3503548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2" name="椭圆 71"/>
          <p:cNvSpPr/>
          <p:nvPr/>
        </p:nvSpPr>
        <p:spPr bwMode="auto">
          <a:xfrm>
            <a:off x="4951828" y="4132413"/>
            <a:ext cx="360000" cy="360000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3" name="椭圆 72"/>
          <p:cNvSpPr/>
          <p:nvPr/>
        </p:nvSpPr>
        <p:spPr bwMode="auto">
          <a:xfrm>
            <a:off x="5614743" y="3501038"/>
            <a:ext cx="360000" cy="360000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4" name="直接箭头连接符 73"/>
          <p:cNvCxnSpPr>
            <a:stCxn id="64" idx="6"/>
            <a:endCxn id="73" idx="1"/>
          </p:cNvCxnSpPr>
          <p:nvPr/>
        </p:nvCxnSpPr>
        <p:spPr bwMode="auto">
          <a:xfrm>
            <a:off x="4951828" y="3376269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5" name="曲线连接符 74"/>
          <p:cNvCxnSpPr>
            <a:stCxn id="72" idx="0"/>
            <a:endCxn id="73" idx="2"/>
          </p:cNvCxnSpPr>
          <p:nvPr/>
        </p:nvCxnSpPr>
        <p:spPr bwMode="auto">
          <a:xfrm rot="5400000" flipH="1" flipV="1">
            <a:off x="5147598" y="3665269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6" name="曲线连接符 75"/>
          <p:cNvCxnSpPr>
            <a:stCxn id="73" idx="4"/>
            <a:endCxn id="72" idx="6"/>
          </p:cNvCxnSpPr>
          <p:nvPr/>
        </p:nvCxnSpPr>
        <p:spPr bwMode="auto">
          <a:xfrm rot="5400000">
            <a:off x="5327599" y="384526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7" name="直接箭头连接符 76"/>
          <p:cNvCxnSpPr>
            <a:stCxn id="56" idx="6"/>
            <a:endCxn id="72" idx="2"/>
          </p:cNvCxnSpPr>
          <p:nvPr/>
        </p:nvCxnSpPr>
        <p:spPr bwMode="auto">
          <a:xfrm flipV="1">
            <a:off x="3382455" y="4312413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8" name="曲线连接符 77"/>
          <p:cNvCxnSpPr>
            <a:stCxn id="56" idx="2"/>
            <a:endCxn id="56" idx="4"/>
          </p:cNvCxnSpPr>
          <p:nvPr/>
        </p:nvCxnSpPr>
        <p:spPr bwMode="auto">
          <a:xfrm rot="10800000" flipH="1" flipV="1">
            <a:off x="3022455" y="4744461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9" name="曲线连接符 78"/>
          <p:cNvCxnSpPr>
            <a:stCxn id="64" idx="7"/>
            <a:endCxn id="54" idx="7"/>
          </p:cNvCxnSpPr>
          <p:nvPr/>
        </p:nvCxnSpPr>
        <p:spPr bwMode="auto">
          <a:xfrm rot="16200000" flipV="1">
            <a:off x="3358337" y="1708219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80" name="圆角矩形 79"/>
          <p:cNvSpPr/>
          <p:nvPr/>
        </p:nvSpPr>
        <p:spPr bwMode="auto">
          <a:xfrm>
            <a:off x="701381" y="2887836"/>
            <a:ext cx="1307123" cy="1460601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2489287" y="4420365"/>
            <a:ext cx="1031633" cy="1022760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66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74"/>
              <p:cNvSpPr txBox="1"/>
              <p:nvPr/>
            </p:nvSpPr>
            <p:spPr>
              <a:xfrm>
                <a:off x="935137" y="2423468"/>
                <a:ext cx="5390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4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137" y="2423468"/>
                <a:ext cx="539057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75"/>
              <p:cNvSpPr txBox="1"/>
              <p:nvPr/>
            </p:nvSpPr>
            <p:spPr>
              <a:xfrm>
                <a:off x="3450671" y="1252093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5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671" y="1252093"/>
                <a:ext cx="546175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76"/>
              <p:cNvSpPr txBox="1"/>
              <p:nvPr/>
            </p:nvSpPr>
            <p:spPr>
              <a:xfrm>
                <a:off x="5444918" y="4628670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6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918" y="4628670"/>
                <a:ext cx="546175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77"/>
              <p:cNvSpPr txBox="1"/>
              <p:nvPr/>
            </p:nvSpPr>
            <p:spPr>
              <a:xfrm>
                <a:off x="3598479" y="4804852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7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479" y="4804852"/>
                <a:ext cx="546175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圆角矩形 87"/>
          <p:cNvSpPr/>
          <p:nvPr/>
        </p:nvSpPr>
        <p:spPr bwMode="auto">
          <a:xfrm>
            <a:off x="4773729" y="3445727"/>
            <a:ext cx="1293236" cy="1127632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9" name="圆角矩形 88"/>
          <p:cNvSpPr/>
          <p:nvPr/>
        </p:nvSpPr>
        <p:spPr bwMode="auto">
          <a:xfrm>
            <a:off x="2295568" y="1792034"/>
            <a:ext cx="2814829" cy="2253763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322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3841576" y="980728"/>
            <a:ext cx="519492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Each edge has two </a:t>
            </a:r>
            <a:r>
              <a:rPr lang="en-US" altLang="zh-CN" sz="2400" dirty="0">
                <a:solidFill>
                  <a:srgbClr val="FF0000"/>
                </a:solidFill>
              </a:rPr>
              <a:t>endpoints</a:t>
            </a:r>
          </a:p>
          <a:p>
            <a:pPr lvl="1" eaLnBrk="1" hangingPunct="1"/>
            <a:r>
              <a:rPr lang="en-US" altLang="zh-CN" sz="2000" dirty="0"/>
              <a:t>H and B are the endpoints of (H, B)</a:t>
            </a:r>
          </a:p>
          <a:p>
            <a:pPr eaLnBrk="1" hangingPunct="1"/>
            <a:r>
              <a:rPr lang="en-US" altLang="zh-CN" sz="2400" dirty="0"/>
              <a:t>An edge </a:t>
            </a:r>
            <a:r>
              <a:rPr lang="en-US" altLang="zh-CN" sz="2400" dirty="0">
                <a:solidFill>
                  <a:srgbClr val="FF0000"/>
                </a:solidFill>
              </a:rPr>
              <a:t>joins</a:t>
            </a:r>
            <a:r>
              <a:rPr lang="en-US" altLang="zh-CN" sz="2400" dirty="0"/>
              <a:t> its endpoints</a:t>
            </a:r>
          </a:p>
          <a:p>
            <a:pPr lvl="1" eaLnBrk="1" hangingPunct="1"/>
            <a:r>
              <a:rPr lang="en-US" altLang="zh-CN" sz="2000" dirty="0"/>
              <a:t>(H, B) joins H and B</a:t>
            </a:r>
          </a:p>
          <a:p>
            <a:pPr eaLnBrk="1" hangingPunct="1"/>
            <a:r>
              <a:rPr lang="en-US" altLang="zh-CN" sz="2400" dirty="0"/>
              <a:t>Two vertices are </a:t>
            </a:r>
            <a:r>
              <a:rPr lang="en-US" altLang="zh-CN" sz="2400" dirty="0">
                <a:solidFill>
                  <a:srgbClr val="FF0000"/>
                </a:solidFill>
              </a:rPr>
              <a:t>adjacent</a:t>
            </a:r>
            <a:r>
              <a:rPr lang="en-US" altLang="zh-CN" sz="2400" dirty="0"/>
              <a:t> (or </a:t>
            </a:r>
            <a:r>
              <a:rPr lang="en-US" altLang="zh-CN" sz="2400" dirty="0">
                <a:solidFill>
                  <a:srgbClr val="FF0000"/>
                </a:solidFill>
              </a:rPr>
              <a:t>neighbors</a:t>
            </a:r>
            <a:r>
              <a:rPr lang="en-US" altLang="zh-CN" sz="2400" dirty="0"/>
              <a:t>) if they are joined by an edge.</a:t>
            </a:r>
          </a:p>
          <a:p>
            <a:pPr lvl="1" eaLnBrk="1" hangingPunct="1"/>
            <a:r>
              <a:rPr lang="en-US" altLang="zh-CN" sz="2000" dirty="0"/>
              <a:t>H and B are adjacent</a:t>
            </a:r>
          </a:p>
          <a:p>
            <a:pPr lvl="1" eaLnBrk="1" hangingPunct="1"/>
            <a:r>
              <a:rPr lang="en-US" altLang="zh-CN" sz="2000" dirty="0"/>
              <a:t>H is a neighbor of B</a:t>
            </a:r>
          </a:p>
          <a:p>
            <a:pPr eaLnBrk="1" hangingPunct="1"/>
            <a:r>
              <a:rPr lang="en-US" altLang="zh-CN" sz="2400" dirty="0"/>
              <a:t>If vertex v is an endpoint of edge e, then the edge e is said to be </a:t>
            </a:r>
            <a:r>
              <a:rPr lang="en-US" altLang="zh-CN" sz="2400" dirty="0">
                <a:solidFill>
                  <a:srgbClr val="FF0000"/>
                </a:solidFill>
              </a:rPr>
              <a:t>incident</a:t>
            </a:r>
            <a:r>
              <a:rPr lang="en-US" altLang="zh-CN" sz="2400" dirty="0"/>
              <a:t> on v. Also, the vertex v is said to be </a:t>
            </a:r>
            <a:r>
              <a:rPr lang="en-US" altLang="zh-CN" sz="2400" dirty="0">
                <a:solidFill>
                  <a:srgbClr val="FF0000"/>
                </a:solidFill>
              </a:rPr>
              <a:t>incident</a:t>
            </a:r>
            <a:r>
              <a:rPr lang="en-US" altLang="zh-CN" sz="2400" dirty="0"/>
              <a:t> on e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Terminology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48880"/>
            <a:ext cx="376675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537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in a Sink SCC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370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Lemma</a:t>
            </a:r>
            <a:r>
              <a:rPr lang="en-US" altLang="zh-CN" sz="2800" dirty="0"/>
              <a:t>: Let S be a sink SCC of G</a:t>
            </a:r>
            <a:r>
              <a:rPr lang="en-US" altLang="zh-CN" sz="2800" baseline="30000" dirty="0"/>
              <a:t>SCC</a:t>
            </a:r>
            <a:r>
              <a:rPr lang="en-US" altLang="zh-CN" sz="2800" dirty="0"/>
              <a:t>. Suppose that we perform a DFS starting from any vertex in S. Then the first DFS-tree output must include all and only the vertices in S.</a:t>
            </a:r>
          </a:p>
          <a:p>
            <a:pPr marL="0" indent="0">
              <a:buNone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406993017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in a Sink SCC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371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b="1" dirty="0">
                    <a:solidFill>
                      <a:srgbClr val="0070C0"/>
                    </a:solidFill>
                  </a:rPr>
                  <a:t>Lemma</a:t>
                </a:r>
                <a:r>
                  <a:rPr lang="en-US" altLang="zh-CN" sz="2800" dirty="0"/>
                  <a:t>: Let S be a sink SCC of G</a:t>
                </a:r>
                <a:r>
                  <a:rPr lang="en-US" altLang="zh-CN" sz="2800" baseline="30000" dirty="0"/>
                  <a:t>SCC</a:t>
                </a:r>
                <a:r>
                  <a:rPr lang="en-US" altLang="zh-CN" sz="2800" dirty="0"/>
                  <a:t>. Suppose that we perform a DFS starting from any vertex in S. Then the first DFS-tree output must include all and only the vertices in S.</a:t>
                </a:r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800" b="1" dirty="0">
                    <a:solidFill>
                      <a:srgbClr val="0070C0"/>
                    </a:solidFill>
                  </a:rPr>
                  <a:t>Proof</a:t>
                </a:r>
                <a:r>
                  <a:rPr lang="en-US" altLang="zh-CN" sz="2800" dirty="0"/>
                  <a:t>: Let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800" dirty="0"/>
                  <a:t> be the starting vertex of DFS. By the visiting process of DFS, the DFS-tree must include all the vertices that v can reach. These are exactly the vertices in S.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1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207757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DFS in a Sink SCC -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372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Performing DFS from any vertex in S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 will discover S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 as the first SCC.</a:t>
            </a:r>
          </a:p>
        </p:txBody>
      </p:sp>
      <p:pic>
        <p:nvPicPr>
          <p:cNvPr id="47" name="内容占位符 1" descr="屏幕剪辑"/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5"/>
          <a:stretch/>
        </p:blipFill>
        <p:spPr bwMode="auto">
          <a:xfrm>
            <a:off x="6622814" y="1900165"/>
            <a:ext cx="1819805" cy="370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椭圆 47"/>
          <p:cNvSpPr/>
          <p:nvPr/>
        </p:nvSpPr>
        <p:spPr bwMode="auto">
          <a:xfrm>
            <a:off x="1582255" y="3001617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9" name="椭圆 48"/>
          <p:cNvSpPr/>
          <p:nvPr/>
        </p:nvSpPr>
        <p:spPr bwMode="auto">
          <a:xfrm>
            <a:off x="790167" y="3052293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0" name="椭圆 49"/>
          <p:cNvSpPr/>
          <p:nvPr/>
        </p:nvSpPr>
        <p:spPr bwMode="auto">
          <a:xfrm>
            <a:off x="1272654" y="3916349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1" name="直接箭头连接符 50"/>
          <p:cNvCxnSpPr>
            <a:stCxn id="49" idx="6"/>
            <a:endCxn id="48" idx="2"/>
          </p:cNvCxnSpPr>
          <p:nvPr/>
        </p:nvCxnSpPr>
        <p:spPr bwMode="auto">
          <a:xfrm flipV="1">
            <a:off x="1150167" y="3181617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2" name="直接箭头连接符 51"/>
          <p:cNvCxnSpPr>
            <a:stCxn id="49" idx="4"/>
            <a:endCxn id="50" idx="1"/>
          </p:cNvCxnSpPr>
          <p:nvPr/>
        </p:nvCxnSpPr>
        <p:spPr bwMode="auto">
          <a:xfrm>
            <a:off x="970167" y="3412293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3" name="直接箭头连接符 52"/>
          <p:cNvCxnSpPr>
            <a:stCxn id="48" idx="4"/>
            <a:endCxn id="50" idx="7"/>
          </p:cNvCxnSpPr>
          <p:nvPr/>
        </p:nvCxnSpPr>
        <p:spPr bwMode="auto">
          <a:xfrm flipH="1">
            <a:off x="1579933" y="3361617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54" name="椭圆 53"/>
          <p:cNvSpPr/>
          <p:nvPr/>
        </p:nvSpPr>
        <p:spPr bwMode="auto">
          <a:xfrm>
            <a:off x="2590367" y="2116189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5" name="椭圆 54"/>
          <p:cNvSpPr/>
          <p:nvPr/>
        </p:nvSpPr>
        <p:spPr bwMode="auto">
          <a:xfrm>
            <a:off x="2482375" y="3575556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6" name="椭圆 55"/>
          <p:cNvSpPr/>
          <p:nvPr/>
        </p:nvSpPr>
        <p:spPr bwMode="auto">
          <a:xfrm>
            <a:off x="3022455" y="4564461"/>
            <a:ext cx="360000" cy="360000"/>
          </a:xfrm>
          <a:prstGeom prst="ellipse">
            <a:avLst/>
          </a:prstGeom>
          <a:solidFill>
            <a:srgbClr val="FF33CC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7" name="直接箭头连接符 56"/>
          <p:cNvCxnSpPr>
            <a:stCxn id="48" idx="7"/>
            <a:endCxn id="54" idx="3"/>
          </p:cNvCxnSpPr>
          <p:nvPr/>
        </p:nvCxnSpPr>
        <p:spPr bwMode="auto">
          <a:xfrm flipV="1">
            <a:off x="1889534" y="2423468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8" name="直接箭头连接符 57"/>
          <p:cNvCxnSpPr>
            <a:stCxn id="55" idx="0"/>
            <a:endCxn id="54" idx="4"/>
          </p:cNvCxnSpPr>
          <p:nvPr/>
        </p:nvCxnSpPr>
        <p:spPr bwMode="auto">
          <a:xfrm flipV="1">
            <a:off x="2662375" y="2476189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9" name="直接箭头连接符 58"/>
          <p:cNvCxnSpPr>
            <a:stCxn id="49" idx="5"/>
            <a:endCxn id="55" idx="2"/>
          </p:cNvCxnSpPr>
          <p:nvPr/>
        </p:nvCxnSpPr>
        <p:spPr bwMode="auto">
          <a:xfrm>
            <a:off x="1097446" y="3359572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60" name="直接箭头连接符 59"/>
          <p:cNvCxnSpPr>
            <a:stCxn id="55" idx="4"/>
            <a:endCxn id="56" idx="1"/>
          </p:cNvCxnSpPr>
          <p:nvPr/>
        </p:nvCxnSpPr>
        <p:spPr bwMode="auto">
          <a:xfrm>
            <a:off x="2662375" y="3935556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1" name="椭圆 60"/>
          <p:cNvSpPr/>
          <p:nvPr/>
        </p:nvSpPr>
        <p:spPr bwMode="auto">
          <a:xfrm>
            <a:off x="3166431" y="3196269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62" name="直接箭头连接符 61"/>
          <p:cNvCxnSpPr>
            <a:stCxn id="61" idx="2"/>
            <a:endCxn id="55" idx="7"/>
          </p:cNvCxnSpPr>
          <p:nvPr/>
        </p:nvCxnSpPr>
        <p:spPr bwMode="auto">
          <a:xfrm flipH="1">
            <a:off x="2789654" y="3376269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63" name="直接箭头连接符 62"/>
          <p:cNvCxnSpPr>
            <a:stCxn id="64" idx="2"/>
            <a:endCxn id="55" idx="6"/>
          </p:cNvCxnSpPr>
          <p:nvPr/>
        </p:nvCxnSpPr>
        <p:spPr bwMode="auto">
          <a:xfrm flipH="1">
            <a:off x="2842375" y="3376269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4" name="椭圆 63"/>
          <p:cNvSpPr/>
          <p:nvPr/>
        </p:nvSpPr>
        <p:spPr bwMode="auto">
          <a:xfrm>
            <a:off x="4591828" y="3196269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5" name="椭圆 64"/>
          <p:cNvSpPr/>
          <p:nvPr/>
        </p:nvSpPr>
        <p:spPr bwMode="auto">
          <a:xfrm>
            <a:off x="3290159" y="2368237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6" name="椭圆 65"/>
          <p:cNvSpPr/>
          <p:nvPr/>
        </p:nvSpPr>
        <p:spPr bwMode="auto">
          <a:xfrm>
            <a:off x="4119312" y="2527836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67" name="直接箭头连接符 66"/>
          <p:cNvCxnSpPr>
            <a:stCxn id="65" idx="4"/>
            <a:endCxn id="61" idx="0"/>
          </p:cNvCxnSpPr>
          <p:nvPr/>
        </p:nvCxnSpPr>
        <p:spPr bwMode="auto">
          <a:xfrm flipH="1">
            <a:off x="3346431" y="2728237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68" name="直接箭头连接符 67"/>
          <p:cNvCxnSpPr>
            <a:stCxn id="61" idx="7"/>
            <a:endCxn id="66" idx="2"/>
          </p:cNvCxnSpPr>
          <p:nvPr/>
        </p:nvCxnSpPr>
        <p:spPr bwMode="auto">
          <a:xfrm flipV="1">
            <a:off x="3473710" y="2707836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69" name="直接箭头连接符 68"/>
          <p:cNvCxnSpPr>
            <a:stCxn id="66" idx="2"/>
            <a:endCxn id="65" idx="6"/>
          </p:cNvCxnSpPr>
          <p:nvPr/>
        </p:nvCxnSpPr>
        <p:spPr bwMode="auto">
          <a:xfrm flipH="1" flipV="1">
            <a:off x="3650159" y="2548237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0" name="直接箭头连接符 69"/>
          <p:cNvCxnSpPr>
            <a:stCxn id="54" idx="5"/>
            <a:endCxn id="61" idx="1"/>
          </p:cNvCxnSpPr>
          <p:nvPr/>
        </p:nvCxnSpPr>
        <p:spPr bwMode="auto">
          <a:xfrm>
            <a:off x="2897646" y="2423468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1" name="直接箭头连接符 70"/>
          <p:cNvCxnSpPr>
            <a:stCxn id="56" idx="7"/>
            <a:endCxn id="64" idx="3"/>
          </p:cNvCxnSpPr>
          <p:nvPr/>
        </p:nvCxnSpPr>
        <p:spPr bwMode="auto">
          <a:xfrm flipV="1">
            <a:off x="3329734" y="3503548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2" name="椭圆 71"/>
          <p:cNvSpPr/>
          <p:nvPr/>
        </p:nvSpPr>
        <p:spPr bwMode="auto">
          <a:xfrm>
            <a:off x="4951828" y="4132413"/>
            <a:ext cx="360000" cy="360000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3" name="椭圆 72"/>
          <p:cNvSpPr/>
          <p:nvPr/>
        </p:nvSpPr>
        <p:spPr bwMode="auto">
          <a:xfrm>
            <a:off x="5614743" y="3501038"/>
            <a:ext cx="360000" cy="360000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4" name="直接箭头连接符 73"/>
          <p:cNvCxnSpPr>
            <a:stCxn id="64" idx="6"/>
            <a:endCxn id="73" idx="1"/>
          </p:cNvCxnSpPr>
          <p:nvPr/>
        </p:nvCxnSpPr>
        <p:spPr bwMode="auto">
          <a:xfrm>
            <a:off x="4951828" y="3376269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5" name="曲线连接符 74"/>
          <p:cNvCxnSpPr>
            <a:stCxn id="72" idx="0"/>
            <a:endCxn id="73" idx="2"/>
          </p:cNvCxnSpPr>
          <p:nvPr/>
        </p:nvCxnSpPr>
        <p:spPr bwMode="auto">
          <a:xfrm rot="5400000" flipH="1" flipV="1">
            <a:off x="5147598" y="3665269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6" name="曲线连接符 75"/>
          <p:cNvCxnSpPr>
            <a:stCxn id="73" idx="4"/>
            <a:endCxn id="72" idx="6"/>
          </p:cNvCxnSpPr>
          <p:nvPr/>
        </p:nvCxnSpPr>
        <p:spPr bwMode="auto">
          <a:xfrm rot="5400000">
            <a:off x="5327599" y="384526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7" name="直接箭头连接符 76"/>
          <p:cNvCxnSpPr>
            <a:stCxn id="56" idx="6"/>
            <a:endCxn id="72" idx="2"/>
          </p:cNvCxnSpPr>
          <p:nvPr/>
        </p:nvCxnSpPr>
        <p:spPr bwMode="auto">
          <a:xfrm flipV="1">
            <a:off x="3382455" y="4312413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8" name="曲线连接符 77"/>
          <p:cNvCxnSpPr>
            <a:stCxn id="56" idx="2"/>
            <a:endCxn id="56" idx="4"/>
          </p:cNvCxnSpPr>
          <p:nvPr/>
        </p:nvCxnSpPr>
        <p:spPr bwMode="auto">
          <a:xfrm rot="10800000" flipH="1" flipV="1">
            <a:off x="3022455" y="4744461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9" name="曲线连接符 78"/>
          <p:cNvCxnSpPr>
            <a:stCxn id="64" idx="7"/>
            <a:endCxn id="54" idx="7"/>
          </p:cNvCxnSpPr>
          <p:nvPr/>
        </p:nvCxnSpPr>
        <p:spPr bwMode="auto">
          <a:xfrm rot="16200000" flipV="1">
            <a:off x="3358337" y="1708219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80" name="圆角矩形 79"/>
          <p:cNvSpPr/>
          <p:nvPr/>
        </p:nvSpPr>
        <p:spPr bwMode="auto">
          <a:xfrm>
            <a:off x="701381" y="2887836"/>
            <a:ext cx="1307123" cy="1460601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2489287" y="4420365"/>
            <a:ext cx="1031633" cy="1022760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66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74"/>
              <p:cNvSpPr txBox="1"/>
              <p:nvPr/>
            </p:nvSpPr>
            <p:spPr>
              <a:xfrm>
                <a:off x="935137" y="2423468"/>
                <a:ext cx="5390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4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137" y="2423468"/>
                <a:ext cx="539057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75"/>
              <p:cNvSpPr txBox="1"/>
              <p:nvPr/>
            </p:nvSpPr>
            <p:spPr>
              <a:xfrm>
                <a:off x="3450671" y="1252093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5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671" y="1252093"/>
                <a:ext cx="546175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76"/>
              <p:cNvSpPr txBox="1"/>
              <p:nvPr/>
            </p:nvSpPr>
            <p:spPr>
              <a:xfrm>
                <a:off x="5444918" y="4628670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6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918" y="4628670"/>
                <a:ext cx="546175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77"/>
              <p:cNvSpPr txBox="1"/>
              <p:nvPr/>
            </p:nvSpPr>
            <p:spPr>
              <a:xfrm>
                <a:off x="3598479" y="4804852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7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479" y="4804852"/>
                <a:ext cx="546175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圆角矩形 87"/>
          <p:cNvSpPr/>
          <p:nvPr/>
        </p:nvSpPr>
        <p:spPr bwMode="auto">
          <a:xfrm>
            <a:off x="4773729" y="3445727"/>
            <a:ext cx="1293236" cy="1127632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9" name="圆角矩形 88"/>
          <p:cNvSpPr/>
          <p:nvPr/>
        </p:nvSpPr>
        <p:spPr bwMode="auto">
          <a:xfrm>
            <a:off x="2295568" y="1792034"/>
            <a:ext cx="2814829" cy="2253763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183142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Finding SCCs - The Strategy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373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The previous lemma suggests the following strategy for finding all the SCCs:</a:t>
            </a:r>
          </a:p>
          <a:p>
            <a:r>
              <a:rPr lang="en-US" altLang="zh-CN" sz="2800" dirty="0"/>
              <a:t>Performing DFS from any vertex in a sink SCC S.</a:t>
            </a:r>
          </a:p>
          <a:p>
            <a:r>
              <a:rPr lang="en-US" altLang="zh-CN" sz="2800" dirty="0"/>
              <a:t>Delete all the vertices of S from G, as well as their edges.</a:t>
            </a:r>
          </a:p>
          <a:p>
            <a:r>
              <a:rPr lang="en-US" altLang="zh-CN" sz="2800" dirty="0"/>
              <a:t>Accordingly, delete S from G</a:t>
            </a:r>
            <a:r>
              <a:rPr lang="en-US" altLang="zh-CN" sz="2800" baseline="30000" dirty="0"/>
              <a:t>SCC</a:t>
            </a:r>
            <a:r>
              <a:rPr lang="en-US" altLang="zh-CN" sz="2800" dirty="0"/>
              <a:t>, as well as its edges.</a:t>
            </a:r>
          </a:p>
          <a:p>
            <a:r>
              <a:rPr lang="en-US" altLang="zh-CN" sz="2800" dirty="0"/>
              <a:t>Repeat from Step 1, until G is empty.</a:t>
            </a:r>
          </a:p>
        </p:txBody>
      </p:sp>
    </p:spTree>
    <p:extLst>
      <p:ext uri="{BB962C8B-B14F-4D97-AF65-F5344CB8AC3E}">
        <p14:creationId xmlns:p14="http://schemas.microsoft.com/office/powerpoint/2010/main" val="34654748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Finding SCCs -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374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After deleting S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, we have: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Now, S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 becomes the sink SCC. Performing DFS from any vertex in S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 discovers S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 as the </a:t>
            </a:r>
            <a:r>
              <a:rPr lang="en-US" altLang="zh-CN" sz="2800" dirty="0">
                <a:solidFill>
                  <a:srgbClr val="FF0000"/>
                </a:solidFill>
              </a:rPr>
              <a:t>second</a:t>
            </a:r>
            <a:r>
              <a:rPr lang="en-US" altLang="zh-CN" sz="2800" dirty="0"/>
              <a:t> SCC.</a:t>
            </a:r>
          </a:p>
          <a:p>
            <a:pPr marL="0" indent="0">
              <a:buNone/>
            </a:pPr>
            <a:endParaRPr lang="en-US" altLang="zh-CN" sz="2800" dirty="0"/>
          </a:p>
        </p:txBody>
      </p:sp>
      <p:pic>
        <p:nvPicPr>
          <p:cNvPr id="6" name="内容占位符 1" descr="屏幕剪辑"/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4"/>
          <a:stretch/>
        </p:blipFill>
        <p:spPr bwMode="auto">
          <a:xfrm>
            <a:off x="7164288" y="1900165"/>
            <a:ext cx="1278331" cy="370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椭圆 12"/>
          <p:cNvSpPr/>
          <p:nvPr/>
        </p:nvSpPr>
        <p:spPr bwMode="auto">
          <a:xfrm>
            <a:off x="2590367" y="2116189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2482375" y="3575556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022455" y="4564461"/>
            <a:ext cx="360000" cy="360000"/>
          </a:xfrm>
          <a:prstGeom prst="ellipse">
            <a:avLst/>
          </a:prstGeom>
          <a:solidFill>
            <a:srgbClr val="FF33CC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7" name="直接箭头连接符 16"/>
          <p:cNvCxnSpPr>
            <a:stCxn id="14" idx="0"/>
            <a:endCxn id="13" idx="4"/>
          </p:cNvCxnSpPr>
          <p:nvPr/>
        </p:nvCxnSpPr>
        <p:spPr bwMode="auto">
          <a:xfrm flipV="1">
            <a:off x="2662375" y="2476189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9" name="直接箭头连接符 18"/>
          <p:cNvCxnSpPr>
            <a:stCxn id="14" idx="4"/>
            <a:endCxn id="15" idx="1"/>
          </p:cNvCxnSpPr>
          <p:nvPr/>
        </p:nvCxnSpPr>
        <p:spPr bwMode="auto">
          <a:xfrm>
            <a:off x="2662375" y="3935556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0" name="椭圆 19"/>
          <p:cNvSpPr/>
          <p:nvPr/>
        </p:nvSpPr>
        <p:spPr bwMode="auto">
          <a:xfrm>
            <a:off x="3166431" y="3196269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1" name="直接箭头连接符 20"/>
          <p:cNvCxnSpPr>
            <a:stCxn id="20" idx="2"/>
            <a:endCxn id="14" idx="7"/>
          </p:cNvCxnSpPr>
          <p:nvPr/>
        </p:nvCxnSpPr>
        <p:spPr bwMode="auto">
          <a:xfrm flipH="1">
            <a:off x="2789654" y="3376269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2" name="直接箭头连接符 21"/>
          <p:cNvCxnSpPr>
            <a:stCxn id="23" idx="2"/>
            <a:endCxn id="14" idx="6"/>
          </p:cNvCxnSpPr>
          <p:nvPr/>
        </p:nvCxnSpPr>
        <p:spPr bwMode="auto">
          <a:xfrm flipH="1">
            <a:off x="2842375" y="3376269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3" name="椭圆 22"/>
          <p:cNvSpPr/>
          <p:nvPr/>
        </p:nvSpPr>
        <p:spPr bwMode="auto">
          <a:xfrm>
            <a:off x="4591828" y="3196269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90159" y="2368237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119312" y="2527836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6" name="直接箭头连接符 25"/>
          <p:cNvCxnSpPr>
            <a:stCxn id="24" idx="4"/>
            <a:endCxn id="20" idx="0"/>
          </p:cNvCxnSpPr>
          <p:nvPr/>
        </p:nvCxnSpPr>
        <p:spPr bwMode="auto">
          <a:xfrm flipH="1">
            <a:off x="3346431" y="2728237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7" name="直接箭头连接符 26"/>
          <p:cNvCxnSpPr>
            <a:stCxn id="20" idx="7"/>
            <a:endCxn id="25" idx="2"/>
          </p:cNvCxnSpPr>
          <p:nvPr/>
        </p:nvCxnSpPr>
        <p:spPr bwMode="auto">
          <a:xfrm flipV="1">
            <a:off x="3473710" y="2707836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8" name="直接箭头连接符 27"/>
          <p:cNvCxnSpPr>
            <a:stCxn id="25" idx="2"/>
            <a:endCxn id="24" idx="6"/>
          </p:cNvCxnSpPr>
          <p:nvPr/>
        </p:nvCxnSpPr>
        <p:spPr bwMode="auto">
          <a:xfrm flipH="1" flipV="1">
            <a:off x="3650159" y="2548237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9" name="直接箭头连接符 28"/>
          <p:cNvCxnSpPr>
            <a:stCxn id="13" idx="5"/>
            <a:endCxn id="20" idx="1"/>
          </p:cNvCxnSpPr>
          <p:nvPr/>
        </p:nvCxnSpPr>
        <p:spPr bwMode="auto">
          <a:xfrm>
            <a:off x="2897646" y="2423468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0" name="直接箭头连接符 29"/>
          <p:cNvCxnSpPr>
            <a:stCxn id="15" idx="7"/>
            <a:endCxn id="23" idx="3"/>
          </p:cNvCxnSpPr>
          <p:nvPr/>
        </p:nvCxnSpPr>
        <p:spPr bwMode="auto">
          <a:xfrm flipV="1">
            <a:off x="3329734" y="3503548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1" name="椭圆 30"/>
          <p:cNvSpPr/>
          <p:nvPr/>
        </p:nvSpPr>
        <p:spPr bwMode="auto">
          <a:xfrm>
            <a:off x="4951828" y="4132413"/>
            <a:ext cx="360000" cy="360000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5614743" y="3501038"/>
            <a:ext cx="360000" cy="360000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3" name="直接箭头连接符 32"/>
          <p:cNvCxnSpPr>
            <a:stCxn id="23" idx="6"/>
            <a:endCxn id="32" idx="1"/>
          </p:cNvCxnSpPr>
          <p:nvPr/>
        </p:nvCxnSpPr>
        <p:spPr bwMode="auto">
          <a:xfrm>
            <a:off x="4951828" y="3376269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4" name="曲线连接符 33"/>
          <p:cNvCxnSpPr>
            <a:stCxn id="31" idx="0"/>
            <a:endCxn id="32" idx="2"/>
          </p:cNvCxnSpPr>
          <p:nvPr/>
        </p:nvCxnSpPr>
        <p:spPr bwMode="auto">
          <a:xfrm rot="5400000" flipH="1" flipV="1">
            <a:off x="5147598" y="3665269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5" name="曲线连接符 34"/>
          <p:cNvCxnSpPr>
            <a:stCxn id="32" idx="4"/>
            <a:endCxn id="31" idx="6"/>
          </p:cNvCxnSpPr>
          <p:nvPr/>
        </p:nvCxnSpPr>
        <p:spPr bwMode="auto">
          <a:xfrm rot="5400000">
            <a:off x="5327599" y="384526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6" name="直接箭头连接符 35"/>
          <p:cNvCxnSpPr>
            <a:stCxn id="15" idx="6"/>
            <a:endCxn id="31" idx="2"/>
          </p:cNvCxnSpPr>
          <p:nvPr/>
        </p:nvCxnSpPr>
        <p:spPr bwMode="auto">
          <a:xfrm flipV="1">
            <a:off x="3382455" y="4312413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7" name="曲线连接符 36"/>
          <p:cNvCxnSpPr>
            <a:stCxn id="15" idx="2"/>
            <a:endCxn id="15" idx="4"/>
          </p:cNvCxnSpPr>
          <p:nvPr/>
        </p:nvCxnSpPr>
        <p:spPr bwMode="auto">
          <a:xfrm rot="10800000" flipH="1" flipV="1">
            <a:off x="3022455" y="4744461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8" name="曲线连接符 37"/>
          <p:cNvCxnSpPr>
            <a:stCxn id="23" idx="7"/>
            <a:endCxn id="13" idx="7"/>
          </p:cNvCxnSpPr>
          <p:nvPr/>
        </p:nvCxnSpPr>
        <p:spPr bwMode="auto">
          <a:xfrm rot="16200000" flipV="1">
            <a:off x="3358337" y="1708219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2" name="圆角矩形 41"/>
          <p:cNvSpPr/>
          <p:nvPr/>
        </p:nvSpPr>
        <p:spPr bwMode="auto">
          <a:xfrm>
            <a:off x="2489287" y="4420365"/>
            <a:ext cx="1031633" cy="1022760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66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75"/>
              <p:cNvSpPr txBox="1"/>
              <p:nvPr/>
            </p:nvSpPr>
            <p:spPr>
              <a:xfrm>
                <a:off x="3450671" y="1252093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671" y="1252093"/>
                <a:ext cx="546175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76"/>
              <p:cNvSpPr txBox="1"/>
              <p:nvPr/>
            </p:nvSpPr>
            <p:spPr>
              <a:xfrm>
                <a:off x="5444918" y="4628670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918" y="4628670"/>
                <a:ext cx="546175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77"/>
              <p:cNvSpPr txBox="1"/>
              <p:nvPr/>
            </p:nvSpPr>
            <p:spPr>
              <a:xfrm>
                <a:off x="3598479" y="4804852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479" y="4804852"/>
                <a:ext cx="546175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 bwMode="auto">
          <a:xfrm>
            <a:off x="6703103" y="3575555"/>
            <a:ext cx="611106" cy="670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8" name="圆角矩形 47"/>
          <p:cNvSpPr/>
          <p:nvPr/>
        </p:nvSpPr>
        <p:spPr bwMode="auto">
          <a:xfrm>
            <a:off x="4773729" y="3445727"/>
            <a:ext cx="1293236" cy="1127632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9" name="圆角矩形 48"/>
          <p:cNvSpPr/>
          <p:nvPr/>
        </p:nvSpPr>
        <p:spPr bwMode="auto">
          <a:xfrm>
            <a:off x="2295568" y="1792034"/>
            <a:ext cx="2814829" cy="2253763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3467805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Finding SCCs -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375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After deleting S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, we have: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Now, S</a:t>
            </a:r>
            <a:r>
              <a:rPr lang="en-US" altLang="zh-CN" sz="2800" baseline="-25000" dirty="0"/>
              <a:t>3</a:t>
            </a:r>
            <a:r>
              <a:rPr lang="en-US" altLang="zh-CN" sz="2800" dirty="0"/>
              <a:t> becomes the sink SCC. Performing DFS from any vertex in S</a:t>
            </a:r>
            <a:r>
              <a:rPr lang="en-US" altLang="zh-CN" sz="2800" baseline="-25000" dirty="0"/>
              <a:t>3</a:t>
            </a:r>
            <a:r>
              <a:rPr lang="en-US" altLang="zh-CN" sz="2800" dirty="0"/>
              <a:t> discovers S</a:t>
            </a:r>
            <a:r>
              <a:rPr lang="en-US" altLang="zh-CN" sz="2800" baseline="-25000" dirty="0"/>
              <a:t>3</a:t>
            </a:r>
            <a:r>
              <a:rPr lang="en-US" altLang="zh-CN" sz="2800" dirty="0"/>
              <a:t> as the </a:t>
            </a:r>
            <a:r>
              <a:rPr lang="en-US" altLang="zh-CN" sz="2800" dirty="0">
                <a:solidFill>
                  <a:srgbClr val="FF0000"/>
                </a:solidFill>
              </a:rPr>
              <a:t>third</a:t>
            </a:r>
            <a:r>
              <a:rPr lang="en-US" altLang="zh-CN" sz="2800" dirty="0"/>
              <a:t> SCC.</a:t>
            </a:r>
          </a:p>
          <a:p>
            <a:pPr marL="0" indent="0">
              <a:buNone/>
            </a:pPr>
            <a:endParaRPr lang="en-US" altLang="zh-CN" sz="2800" dirty="0"/>
          </a:p>
        </p:txBody>
      </p:sp>
      <p:pic>
        <p:nvPicPr>
          <p:cNvPr id="6" name="内容占位符 1" descr="屏幕剪辑"/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4"/>
          <a:stretch/>
        </p:blipFill>
        <p:spPr bwMode="auto">
          <a:xfrm>
            <a:off x="7164288" y="1900165"/>
            <a:ext cx="1278331" cy="370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椭圆 14"/>
          <p:cNvSpPr/>
          <p:nvPr/>
        </p:nvSpPr>
        <p:spPr bwMode="auto">
          <a:xfrm>
            <a:off x="3022455" y="4564461"/>
            <a:ext cx="360000" cy="360000"/>
          </a:xfrm>
          <a:prstGeom prst="ellipse">
            <a:avLst/>
          </a:prstGeom>
          <a:solidFill>
            <a:srgbClr val="FF33CC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4951828" y="4132413"/>
            <a:ext cx="360000" cy="360000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5614743" y="3501038"/>
            <a:ext cx="360000" cy="360000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4" name="曲线连接符 33"/>
          <p:cNvCxnSpPr>
            <a:stCxn id="31" idx="0"/>
            <a:endCxn id="32" idx="2"/>
          </p:cNvCxnSpPr>
          <p:nvPr/>
        </p:nvCxnSpPr>
        <p:spPr bwMode="auto">
          <a:xfrm rot="5400000" flipH="1" flipV="1">
            <a:off x="5147598" y="3665269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5" name="曲线连接符 34"/>
          <p:cNvCxnSpPr>
            <a:stCxn id="32" idx="4"/>
            <a:endCxn id="31" idx="6"/>
          </p:cNvCxnSpPr>
          <p:nvPr/>
        </p:nvCxnSpPr>
        <p:spPr bwMode="auto">
          <a:xfrm rot="5400000">
            <a:off x="5327599" y="384526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6" name="直接箭头连接符 35"/>
          <p:cNvCxnSpPr>
            <a:stCxn id="15" idx="6"/>
            <a:endCxn id="31" idx="2"/>
          </p:cNvCxnSpPr>
          <p:nvPr/>
        </p:nvCxnSpPr>
        <p:spPr bwMode="auto">
          <a:xfrm flipV="1">
            <a:off x="3382455" y="4312413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7" name="曲线连接符 36"/>
          <p:cNvCxnSpPr>
            <a:stCxn id="15" idx="2"/>
            <a:endCxn id="15" idx="4"/>
          </p:cNvCxnSpPr>
          <p:nvPr/>
        </p:nvCxnSpPr>
        <p:spPr bwMode="auto">
          <a:xfrm rot="10800000" flipH="1" flipV="1">
            <a:off x="3022455" y="4744461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41" name="圆角矩形 40"/>
          <p:cNvSpPr/>
          <p:nvPr/>
        </p:nvSpPr>
        <p:spPr bwMode="auto">
          <a:xfrm>
            <a:off x="4773729" y="3445727"/>
            <a:ext cx="1293236" cy="1127632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2" name="圆角矩形 41"/>
          <p:cNvSpPr/>
          <p:nvPr/>
        </p:nvSpPr>
        <p:spPr bwMode="auto">
          <a:xfrm>
            <a:off x="2489287" y="4420365"/>
            <a:ext cx="1031633" cy="1022760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66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76"/>
              <p:cNvSpPr txBox="1"/>
              <p:nvPr/>
            </p:nvSpPr>
            <p:spPr>
              <a:xfrm>
                <a:off x="5444918" y="4628670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918" y="4628670"/>
                <a:ext cx="546175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77"/>
              <p:cNvSpPr txBox="1"/>
              <p:nvPr/>
            </p:nvSpPr>
            <p:spPr>
              <a:xfrm>
                <a:off x="3598479" y="4804852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479" y="4804852"/>
                <a:ext cx="546175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 bwMode="auto">
          <a:xfrm>
            <a:off x="6703102" y="3575555"/>
            <a:ext cx="821185" cy="844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7229728" y="3575555"/>
            <a:ext cx="870664" cy="3728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643923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Finding SCCs -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376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After deleting S</a:t>
            </a:r>
            <a:r>
              <a:rPr lang="en-US" altLang="zh-CN" sz="2800" baseline="-25000" dirty="0"/>
              <a:t>3</a:t>
            </a:r>
            <a:r>
              <a:rPr lang="en-US" altLang="zh-CN" sz="2800" dirty="0"/>
              <a:t>, we have: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Now, S</a:t>
            </a:r>
            <a:r>
              <a:rPr lang="en-US" altLang="zh-CN" sz="2800" baseline="-25000" dirty="0"/>
              <a:t>4</a:t>
            </a:r>
            <a:r>
              <a:rPr lang="en-US" altLang="zh-CN" sz="2800" dirty="0"/>
              <a:t> becomes the sink SCC. Performing DFS from any vertex in S</a:t>
            </a:r>
            <a:r>
              <a:rPr lang="en-US" altLang="zh-CN" sz="2800" baseline="-25000" dirty="0"/>
              <a:t>4</a:t>
            </a:r>
            <a:r>
              <a:rPr lang="en-US" altLang="zh-CN" sz="2800" dirty="0"/>
              <a:t> discovers S</a:t>
            </a:r>
            <a:r>
              <a:rPr lang="en-US" altLang="zh-CN" sz="2800" baseline="-25000" dirty="0"/>
              <a:t>4</a:t>
            </a:r>
            <a:r>
              <a:rPr lang="en-US" altLang="zh-CN" sz="2800" dirty="0"/>
              <a:t> as the </a:t>
            </a:r>
            <a:r>
              <a:rPr lang="en-US" altLang="zh-CN" sz="2800" dirty="0">
                <a:solidFill>
                  <a:srgbClr val="FF0000"/>
                </a:solidFill>
              </a:rPr>
              <a:t>last</a:t>
            </a:r>
            <a:r>
              <a:rPr lang="en-US" altLang="zh-CN" sz="2800" dirty="0"/>
              <a:t> SCC.</a:t>
            </a:r>
          </a:p>
          <a:p>
            <a:pPr marL="0" indent="0">
              <a:buNone/>
            </a:pPr>
            <a:endParaRPr lang="en-US" altLang="zh-CN" sz="2800" dirty="0"/>
          </a:p>
        </p:txBody>
      </p:sp>
      <p:pic>
        <p:nvPicPr>
          <p:cNvPr id="6" name="内容占位符 1" descr="屏幕剪辑"/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4"/>
          <a:stretch/>
        </p:blipFill>
        <p:spPr bwMode="auto">
          <a:xfrm>
            <a:off x="7164288" y="1900165"/>
            <a:ext cx="1278331" cy="370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椭圆 14"/>
          <p:cNvSpPr/>
          <p:nvPr/>
        </p:nvSpPr>
        <p:spPr bwMode="auto">
          <a:xfrm>
            <a:off x="3022455" y="4564461"/>
            <a:ext cx="360000" cy="360000"/>
          </a:xfrm>
          <a:prstGeom prst="ellipse">
            <a:avLst/>
          </a:prstGeom>
          <a:solidFill>
            <a:srgbClr val="FF33CC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7" name="曲线连接符 36"/>
          <p:cNvCxnSpPr>
            <a:stCxn id="15" idx="2"/>
            <a:endCxn id="15" idx="4"/>
          </p:cNvCxnSpPr>
          <p:nvPr/>
        </p:nvCxnSpPr>
        <p:spPr bwMode="auto">
          <a:xfrm rot="10800000" flipH="1" flipV="1">
            <a:off x="3022455" y="4744461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42" name="圆角矩形 41"/>
          <p:cNvSpPr/>
          <p:nvPr/>
        </p:nvSpPr>
        <p:spPr bwMode="auto">
          <a:xfrm>
            <a:off x="2489287" y="4420365"/>
            <a:ext cx="1031633" cy="1022760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66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77"/>
              <p:cNvSpPr txBox="1"/>
              <p:nvPr/>
            </p:nvSpPr>
            <p:spPr>
              <a:xfrm>
                <a:off x="3598479" y="4804852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479" y="4804852"/>
                <a:ext cx="546175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 bwMode="auto">
          <a:xfrm>
            <a:off x="6703102" y="3575555"/>
            <a:ext cx="821185" cy="844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7229728" y="3575555"/>
            <a:ext cx="1158696" cy="844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272365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A Property of the Ordering L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Lemma</a:t>
            </a:r>
            <a:r>
              <a:rPr lang="en-US" altLang="zh-CN" sz="2800" dirty="0"/>
              <a:t>: Let S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, S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 be SCCs such that there is a path from S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 to S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 in G</a:t>
            </a:r>
            <a:r>
              <a:rPr lang="en-US" altLang="zh-CN" sz="2800" baseline="30000" dirty="0"/>
              <a:t>SCC</a:t>
            </a:r>
            <a:r>
              <a:rPr lang="en-US" altLang="zh-CN" sz="2800" dirty="0"/>
              <a:t>. In the ordering of L, the </a:t>
            </a:r>
            <a:r>
              <a:rPr lang="en-US" altLang="zh-CN" sz="2800" dirty="0">
                <a:solidFill>
                  <a:srgbClr val="FF0000"/>
                </a:solidFill>
              </a:rPr>
              <a:t>earliest vertex in S</a:t>
            </a:r>
            <a:r>
              <a:rPr lang="en-US" altLang="zh-CN" sz="2800" baseline="-25000" dirty="0">
                <a:solidFill>
                  <a:srgbClr val="FF0000"/>
                </a:solidFill>
              </a:rPr>
              <a:t>2</a:t>
            </a:r>
            <a:r>
              <a:rPr lang="en-US" altLang="zh-CN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must come </a:t>
            </a:r>
            <a:r>
              <a:rPr lang="en-US" altLang="zh-CN" sz="2800" dirty="0">
                <a:solidFill>
                  <a:srgbClr val="FF0000"/>
                </a:solidFill>
              </a:rPr>
              <a:t>before</a:t>
            </a:r>
            <a:r>
              <a:rPr lang="en-US" altLang="zh-CN" sz="2800" dirty="0"/>
              <a:t> the </a:t>
            </a:r>
            <a:r>
              <a:rPr lang="en-US" altLang="zh-CN" sz="2800" dirty="0">
                <a:solidFill>
                  <a:srgbClr val="FF0000"/>
                </a:solidFill>
              </a:rPr>
              <a:t>earliest vertex in S</a:t>
            </a:r>
            <a:r>
              <a:rPr lang="en-US" altLang="zh-CN" sz="28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800" dirty="0"/>
              <a:t>.</a:t>
            </a:r>
          </a:p>
          <a:p>
            <a:pPr marL="0" indent="0">
              <a:buNone/>
            </a:pPr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Correctness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377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795259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800" dirty="0"/>
                  <a:t>Recall that we obtained earlier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dirty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,11,12,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4,6,7,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,9,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,3,2)</m:t>
                    </m:r>
                  </m:oMath>
                </a14:m>
                <a:r>
                  <a:rPr lang="en-US" altLang="zh-CN" sz="2800" dirty="0"/>
                  <a:t>. The red vertices 10,1,8,5 are, respectively, the earliest vertex in L of S</a:t>
                </a:r>
                <a:r>
                  <a:rPr lang="en-US" altLang="zh-CN" sz="2800" baseline="-25000" dirty="0"/>
                  <a:t>1</a:t>
                </a:r>
                <a:r>
                  <a:rPr lang="en-US" altLang="zh-CN" sz="2800" dirty="0"/>
                  <a:t>, S</a:t>
                </a:r>
                <a:r>
                  <a:rPr lang="en-US" altLang="zh-CN" sz="2800" baseline="-25000" dirty="0"/>
                  <a:t>2</a:t>
                </a:r>
                <a:r>
                  <a:rPr lang="en-US" altLang="zh-CN" sz="2800" dirty="0"/>
                  <a:t>, S</a:t>
                </a:r>
                <a:r>
                  <a:rPr lang="en-US" altLang="zh-CN" sz="2800" baseline="-25000" dirty="0"/>
                  <a:t>3</a:t>
                </a:r>
                <a:r>
                  <a:rPr lang="en-US" altLang="zh-CN" sz="2800" dirty="0"/>
                  <a:t>, and S</a:t>
                </a:r>
                <a:r>
                  <a:rPr lang="en-US" altLang="zh-CN" sz="2800" baseline="-25000" dirty="0"/>
                  <a:t>4</a:t>
                </a:r>
                <a:r>
                  <a:rPr lang="en-US" altLang="zh-CN" sz="2800" dirty="0"/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b="-6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Correctness -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378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1" descr="屏幕剪辑"/>
          <p:cNvPicPr>
            <a:picLocks noGrp="1"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5"/>
          <a:stretch/>
        </p:blipFill>
        <p:spPr bwMode="auto">
          <a:xfrm>
            <a:off x="6622814" y="1484784"/>
            <a:ext cx="1819805" cy="370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椭圆 6"/>
          <p:cNvSpPr/>
          <p:nvPr/>
        </p:nvSpPr>
        <p:spPr bwMode="auto">
          <a:xfrm>
            <a:off x="1582255" y="2586236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790167" y="2636912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1272654" y="3500968"/>
            <a:ext cx="360000" cy="360000"/>
          </a:xfrm>
          <a:prstGeom prst="ellipse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" name="直接箭头连接符 9"/>
          <p:cNvCxnSpPr>
            <a:stCxn id="8" idx="6"/>
            <a:endCxn id="7" idx="2"/>
          </p:cNvCxnSpPr>
          <p:nvPr/>
        </p:nvCxnSpPr>
        <p:spPr bwMode="auto">
          <a:xfrm flipV="1">
            <a:off x="1150167" y="2766236"/>
            <a:ext cx="432088" cy="5067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" name="直接箭头连接符 10"/>
          <p:cNvCxnSpPr>
            <a:stCxn id="8" idx="4"/>
            <a:endCxn id="9" idx="1"/>
          </p:cNvCxnSpPr>
          <p:nvPr/>
        </p:nvCxnSpPr>
        <p:spPr bwMode="auto">
          <a:xfrm>
            <a:off x="970167" y="2996912"/>
            <a:ext cx="355208" cy="55677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直接箭头连接符 11"/>
          <p:cNvCxnSpPr>
            <a:stCxn id="7" idx="4"/>
            <a:endCxn id="9" idx="7"/>
          </p:cNvCxnSpPr>
          <p:nvPr/>
        </p:nvCxnSpPr>
        <p:spPr bwMode="auto">
          <a:xfrm flipH="1">
            <a:off x="1579933" y="2946236"/>
            <a:ext cx="182322" cy="607453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3" name="椭圆 12"/>
          <p:cNvSpPr/>
          <p:nvPr/>
        </p:nvSpPr>
        <p:spPr bwMode="auto">
          <a:xfrm>
            <a:off x="2590367" y="1700808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2482375" y="3160175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022455" y="4149080"/>
            <a:ext cx="360000" cy="360000"/>
          </a:xfrm>
          <a:prstGeom prst="ellipse">
            <a:avLst/>
          </a:prstGeom>
          <a:solidFill>
            <a:srgbClr val="FF33CC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6" name="直接箭头连接符 15"/>
          <p:cNvCxnSpPr>
            <a:stCxn id="7" idx="7"/>
            <a:endCxn id="13" idx="3"/>
          </p:cNvCxnSpPr>
          <p:nvPr/>
        </p:nvCxnSpPr>
        <p:spPr bwMode="auto">
          <a:xfrm flipV="1">
            <a:off x="1889534" y="2008087"/>
            <a:ext cx="753554" cy="63087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7" name="直接箭头连接符 16"/>
          <p:cNvCxnSpPr>
            <a:stCxn id="14" idx="0"/>
            <a:endCxn id="13" idx="4"/>
          </p:cNvCxnSpPr>
          <p:nvPr/>
        </p:nvCxnSpPr>
        <p:spPr bwMode="auto">
          <a:xfrm flipV="1">
            <a:off x="2662375" y="2060808"/>
            <a:ext cx="107992" cy="109936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8" name="直接箭头连接符 17"/>
          <p:cNvCxnSpPr>
            <a:stCxn id="8" idx="5"/>
            <a:endCxn id="14" idx="2"/>
          </p:cNvCxnSpPr>
          <p:nvPr/>
        </p:nvCxnSpPr>
        <p:spPr bwMode="auto">
          <a:xfrm>
            <a:off x="1097446" y="2944191"/>
            <a:ext cx="1384929" cy="39598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9" name="直接箭头连接符 18"/>
          <p:cNvCxnSpPr>
            <a:stCxn id="14" idx="4"/>
            <a:endCxn id="15" idx="1"/>
          </p:cNvCxnSpPr>
          <p:nvPr/>
        </p:nvCxnSpPr>
        <p:spPr bwMode="auto">
          <a:xfrm>
            <a:off x="2662375" y="3520175"/>
            <a:ext cx="412801" cy="681626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0" name="椭圆 19"/>
          <p:cNvSpPr/>
          <p:nvPr/>
        </p:nvSpPr>
        <p:spPr bwMode="auto">
          <a:xfrm>
            <a:off x="3166431" y="2780888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1" name="直接箭头连接符 20"/>
          <p:cNvCxnSpPr>
            <a:stCxn id="20" idx="2"/>
            <a:endCxn id="14" idx="7"/>
          </p:cNvCxnSpPr>
          <p:nvPr/>
        </p:nvCxnSpPr>
        <p:spPr bwMode="auto">
          <a:xfrm flipH="1">
            <a:off x="2789654" y="2960888"/>
            <a:ext cx="376777" cy="25200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2" name="直接箭头连接符 21"/>
          <p:cNvCxnSpPr>
            <a:stCxn id="23" idx="2"/>
            <a:endCxn id="14" idx="6"/>
          </p:cNvCxnSpPr>
          <p:nvPr/>
        </p:nvCxnSpPr>
        <p:spPr bwMode="auto">
          <a:xfrm flipH="1">
            <a:off x="2842375" y="2960888"/>
            <a:ext cx="1749453" cy="379287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3" name="椭圆 22"/>
          <p:cNvSpPr/>
          <p:nvPr/>
        </p:nvSpPr>
        <p:spPr bwMode="auto">
          <a:xfrm>
            <a:off x="4591828" y="2780888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90159" y="1952856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119312" y="2112455"/>
            <a:ext cx="360000" cy="36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6" name="直接箭头连接符 25"/>
          <p:cNvCxnSpPr>
            <a:stCxn id="24" idx="4"/>
            <a:endCxn id="20" idx="0"/>
          </p:cNvCxnSpPr>
          <p:nvPr/>
        </p:nvCxnSpPr>
        <p:spPr bwMode="auto">
          <a:xfrm flipH="1">
            <a:off x="3346431" y="2312856"/>
            <a:ext cx="123728" cy="46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7" name="直接箭头连接符 26"/>
          <p:cNvCxnSpPr>
            <a:stCxn id="20" idx="7"/>
            <a:endCxn id="25" idx="2"/>
          </p:cNvCxnSpPr>
          <p:nvPr/>
        </p:nvCxnSpPr>
        <p:spPr bwMode="auto">
          <a:xfrm flipV="1">
            <a:off x="3473710" y="2292455"/>
            <a:ext cx="645602" cy="54115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8" name="直接箭头连接符 27"/>
          <p:cNvCxnSpPr>
            <a:stCxn id="25" idx="2"/>
            <a:endCxn id="24" idx="6"/>
          </p:cNvCxnSpPr>
          <p:nvPr/>
        </p:nvCxnSpPr>
        <p:spPr bwMode="auto">
          <a:xfrm flipH="1" flipV="1">
            <a:off x="3650159" y="2132856"/>
            <a:ext cx="469153" cy="159599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9" name="直接箭头连接符 28"/>
          <p:cNvCxnSpPr>
            <a:stCxn id="13" idx="5"/>
            <a:endCxn id="20" idx="1"/>
          </p:cNvCxnSpPr>
          <p:nvPr/>
        </p:nvCxnSpPr>
        <p:spPr bwMode="auto">
          <a:xfrm>
            <a:off x="2897646" y="2008087"/>
            <a:ext cx="321506" cy="8255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0" name="直接箭头连接符 29"/>
          <p:cNvCxnSpPr>
            <a:stCxn id="15" idx="7"/>
            <a:endCxn id="23" idx="3"/>
          </p:cNvCxnSpPr>
          <p:nvPr/>
        </p:nvCxnSpPr>
        <p:spPr bwMode="auto">
          <a:xfrm flipV="1">
            <a:off x="3329734" y="3088167"/>
            <a:ext cx="1314815" cy="1113634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1" name="椭圆 30"/>
          <p:cNvSpPr/>
          <p:nvPr/>
        </p:nvSpPr>
        <p:spPr bwMode="auto">
          <a:xfrm>
            <a:off x="4951828" y="3717032"/>
            <a:ext cx="360000" cy="360000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5614743" y="3085657"/>
            <a:ext cx="360000" cy="360000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3" name="直接箭头连接符 32"/>
          <p:cNvCxnSpPr>
            <a:stCxn id="23" idx="6"/>
            <a:endCxn id="32" idx="1"/>
          </p:cNvCxnSpPr>
          <p:nvPr/>
        </p:nvCxnSpPr>
        <p:spPr bwMode="auto">
          <a:xfrm>
            <a:off x="4951828" y="2960888"/>
            <a:ext cx="715636" cy="17749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4" name="曲线连接符 33"/>
          <p:cNvCxnSpPr>
            <a:stCxn id="31" idx="0"/>
            <a:endCxn id="32" idx="2"/>
          </p:cNvCxnSpPr>
          <p:nvPr/>
        </p:nvCxnSpPr>
        <p:spPr bwMode="auto">
          <a:xfrm rot="5400000" flipH="1" flipV="1">
            <a:off x="5147598" y="3249888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5" name="曲线连接符 34"/>
          <p:cNvCxnSpPr>
            <a:stCxn id="32" idx="4"/>
            <a:endCxn id="31" idx="6"/>
          </p:cNvCxnSpPr>
          <p:nvPr/>
        </p:nvCxnSpPr>
        <p:spPr bwMode="auto">
          <a:xfrm rot="5400000">
            <a:off x="5327599" y="3429887"/>
            <a:ext cx="451375" cy="482915"/>
          </a:xfrm>
          <a:prstGeom prst="curvedConnector2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6" name="直接箭头连接符 35"/>
          <p:cNvCxnSpPr>
            <a:stCxn id="15" idx="6"/>
            <a:endCxn id="31" idx="2"/>
          </p:cNvCxnSpPr>
          <p:nvPr/>
        </p:nvCxnSpPr>
        <p:spPr bwMode="auto">
          <a:xfrm flipV="1">
            <a:off x="3382455" y="3897032"/>
            <a:ext cx="1569373" cy="432048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7" name="曲线连接符 36"/>
          <p:cNvCxnSpPr>
            <a:stCxn id="15" idx="2"/>
            <a:endCxn id="15" idx="4"/>
          </p:cNvCxnSpPr>
          <p:nvPr/>
        </p:nvCxnSpPr>
        <p:spPr bwMode="auto">
          <a:xfrm rot="10800000" flipH="1" flipV="1">
            <a:off x="3022455" y="4329080"/>
            <a:ext cx="180000" cy="180000"/>
          </a:xfrm>
          <a:prstGeom prst="curvedConnector4">
            <a:avLst>
              <a:gd name="adj1" fmla="val -267305"/>
              <a:gd name="adj2" fmla="val 343114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8" name="曲线连接符 37"/>
          <p:cNvCxnSpPr>
            <a:stCxn id="23" idx="7"/>
            <a:endCxn id="13" idx="7"/>
          </p:cNvCxnSpPr>
          <p:nvPr/>
        </p:nvCxnSpPr>
        <p:spPr bwMode="auto">
          <a:xfrm rot="16200000" flipV="1">
            <a:off x="3358337" y="1292838"/>
            <a:ext cx="1080080" cy="2001461"/>
          </a:xfrm>
          <a:prstGeom prst="curvedConnector3">
            <a:avLst>
              <a:gd name="adj1" fmla="val 126046"/>
            </a:avLst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9" name="圆角矩形 38"/>
          <p:cNvSpPr/>
          <p:nvPr/>
        </p:nvSpPr>
        <p:spPr bwMode="auto">
          <a:xfrm>
            <a:off x="701381" y="2472455"/>
            <a:ext cx="1307123" cy="1460601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2489287" y="4004984"/>
            <a:ext cx="1031633" cy="1022760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66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74"/>
              <p:cNvSpPr txBox="1"/>
              <p:nvPr/>
            </p:nvSpPr>
            <p:spPr>
              <a:xfrm>
                <a:off x="935137" y="2008087"/>
                <a:ext cx="5390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137" y="2008087"/>
                <a:ext cx="539057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75"/>
              <p:cNvSpPr txBox="1"/>
              <p:nvPr/>
            </p:nvSpPr>
            <p:spPr>
              <a:xfrm>
                <a:off x="3450671" y="836712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2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671" y="836712"/>
                <a:ext cx="546175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76"/>
              <p:cNvSpPr txBox="1"/>
              <p:nvPr/>
            </p:nvSpPr>
            <p:spPr>
              <a:xfrm>
                <a:off x="5444918" y="4213289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918" y="4213289"/>
                <a:ext cx="546175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77"/>
              <p:cNvSpPr txBox="1"/>
              <p:nvPr/>
            </p:nvSpPr>
            <p:spPr>
              <a:xfrm>
                <a:off x="3598479" y="4389471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479" y="4389471"/>
                <a:ext cx="546175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圆角矩形 44"/>
          <p:cNvSpPr/>
          <p:nvPr/>
        </p:nvSpPr>
        <p:spPr bwMode="auto">
          <a:xfrm>
            <a:off x="4773729" y="3030346"/>
            <a:ext cx="1293236" cy="1127632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6" name="圆角矩形 45"/>
          <p:cNvSpPr/>
          <p:nvPr/>
        </p:nvSpPr>
        <p:spPr bwMode="auto">
          <a:xfrm>
            <a:off x="2295568" y="1376653"/>
            <a:ext cx="2814829" cy="2253763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909607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This essentially completes the proof of the correctness of our SCC algorithm.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You may want to ask: but we never </a:t>
            </a:r>
            <a:r>
              <a:rPr lang="en-US" altLang="zh-CN" sz="2800" dirty="0">
                <a:solidFill>
                  <a:srgbClr val="FF0000"/>
                </a:solidFill>
              </a:rPr>
              <a:t>delete</a:t>
            </a:r>
            <a:r>
              <a:rPr lang="en-US" altLang="zh-CN" sz="2800" dirty="0"/>
              <a:t> any vertices from G! In fact, we did, as far as DFS is concerned. 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To see this, recall that DFS colors all the "done" vertices black. These vertices are never touched again, and hence, effectively deleted.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Correctness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379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24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3841576" y="980728"/>
            <a:ext cx="519492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Each edge has two </a:t>
            </a:r>
            <a:r>
              <a:rPr lang="en-US" altLang="zh-CN" sz="2400" dirty="0">
                <a:solidFill>
                  <a:srgbClr val="FF0000"/>
                </a:solidFill>
              </a:rPr>
              <a:t>endpoints</a:t>
            </a:r>
          </a:p>
          <a:p>
            <a:pPr lvl="1" eaLnBrk="1" hangingPunct="1"/>
            <a:r>
              <a:rPr lang="en-US" altLang="zh-CN" sz="2000" dirty="0"/>
              <a:t>H and B are the endpoints of (H, B)</a:t>
            </a:r>
          </a:p>
          <a:p>
            <a:pPr eaLnBrk="1" hangingPunct="1"/>
            <a:r>
              <a:rPr lang="en-US" altLang="zh-CN" sz="2400" dirty="0"/>
              <a:t>An edge </a:t>
            </a:r>
            <a:r>
              <a:rPr lang="en-US" altLang="zh-CN" sz="2400" dirty="0">
                <a:solidFill>
                  <a:srgbClr val="FF0000"/>
                </a:solidFill>
              </a:rPr>
              <a:t>joins</a:t>
            </a:r>
            <a:r>
              <a:rPr lang="en-US" altLang="zh-CN" sz="2400" dirty="0"/>
              <a:t> its endpoints</a:t>
            </a:r>
          </a:p>
          <a:p>
            <a:pPr lvl="1" eaLnBrk="1" hangingPunct="1"/>
            <a:r>
              <a:rPr lang="en-US" altLang="zh-CN" sz="2000" dirty="0"/>
              <a:t>(H, B) joins H and B</a:t>
            </a:r>
          </a:p>
          <a:p>
            <a:pPr eaLnBrk="1" hangingPunct="1"/>
            <a:r>
              <a:rPr lang="en-US" altLang="zh-CN" sz="2400" dirty="0"/>
              <a:t>Two vertices are </a:t>
            </a:r>
            <a:r>
              <a:rPr lang="en-US" altLang="zh-CN" sz="2400" dirty="0">
                <a:solidFill>
                  <a:srgbClr val="FF0000"/>
                </a:solidFill>
              </a:rPr>
              <a:t>adjacent</a:t>
            </a:r>
            <a:r>
              <a:rPr lang="en-US" altLang="zh-CN" sz="2400" dirty="0"/>
              <a:t> (or </a:t>
            </a:r>
            <a:r>
              <a:rPr lang="en-US" altLang="zh-CN" sz="2400" dirty="0">
                <a:solidFill>
                  <a:srgbClr val="FF0000"/>
                </a:solidFill>
              </a:rPr>
              <a:t>neighbors</a:t>
            </a:r>
            <a:r>
              <a:rPr lang="en-US" altLang="zh-CN" sz="2400" dirty="0"/>
              <a:t>) if they are joined by an edge.</a:t>
            </a:r>
          </a:p>
          <a:p>
            <a:pPr lvl="1" eaLnBrk="1" hangingPunct="1"/>
            <a:r>
              <a:rPr lang="en-US" altLang="zh-CN" sz="2000" dirty="0"/>
              <a:t>H and B are adjacent</a:t>
            </a:r>
          </a:p>
          <a:p>
            <a:pPr lvl="1" eaLnBrk="1" hangingPunct="1"/>
            <a:r>
              <a:rPr lang="en-US" altLang="zh-CN" sz="2000" dirty="0"/>
              <a:t>H is a neighbor of B</a:t>
            </a:r>
          </a:p>
          <a:p>
            <a:pPr eaLnBrk="1" hangingPunct="1"/>
            <a:r>
              <a:rPr lang="en-US" altLang="zh-CN" sz="2400" dirty="0"/>
              <a:t>If vertex v is an endpoint of edge e, then the edge e is said to be </a:t>
            </a:r>
            <a:r>
              <a:rPr lang="en-US" altLang="zh-CN" sz="2400" dirty="0">
                <a:solidFill>
                  <a:srgbClr val="FF0000"/>
                </a:solidFill>
              </a:rPr>
              <a:t>incident</a:t>
            </a:r>
            <a:r>
              <a:rPr lang="en-US" altLang="zh-CN" sz="2400" dirty="0"/>
              <a:t> on v. Also, the vertex v is said to be </a:t>
            </a:r>
            <a:r>
              <a:rPr lang="en-US" altLang="zh-CN" sz="2400" dirty="0">
                <a:solidFill>
                  <a:srgbClr val="FF0000"/>
                </a:solidFill>
              </a:rPr>
              <a:t>incident</a:t>
            </a:r>
            <a:r>
              <a:rPr lang="en-US" altLang="zh-CN" sz="2400" dirty="0"/>
              <a:t> on e</a:t>
            </a:r>
          </a:p>
          <a:p>
            <a:pPr lvl="1" eaLnBrk="1" hangingPunct="1"/>
            <a:r>
              <a:rPr lang="en-US" altLang="zh-CN" sz="2000" dirty="0"/>
              <a:t>(H, B) is incident on H and B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Terminology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48880"/>
            <a:ext cx="376675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42550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380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7081692" cy="420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115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3841576" y="980728"/>
            <a:ext cx="519492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Each edge has two </a:t>
            </a:r>
            <a:r>
              <a:rPr lang="en-US" altLang="zh-CN" sz="2400" dirty="0">
                <a:solidFill>
                  <a:srgbClr val="FF0000"/>
                </a:solidFill>
              </a:rPr>
              <a:t>endpoints</a:t>
            </a:r>
          </a:p>
          <a:p>
            <a:pPr lvl="1" eaLnBrk="1" hangingPunct="1"/>
            <a:r>
              <a:rPr lang="en-US" altLang="zh-CN" sz="2000" dirty="0"/>
              <a:t>H and B are the endpoints of (H, B)</a:t>
            </a:r>
          </a:p>
          <a:p>
            <a:pPr eaLnBrk="1" hangingPunct="1"/>
            <a:r>
              <a:rPr lang="en-US" altLang="zh-CN" sz="2400" dirty="0"/>
              <a:t>An edge </a:t>
            </a:r>
            <a:r>
              <a:rPr lang="en-US" altLang="zh-CN" sz="2400" dirty="0">
                <a:solidFill>
                  <a:srgbClr val="FF0000"/>
                </a:solidFill>
              </a:rPr>
              <a:t>joins</a:t>
            </a:r>
            <a:r>
              <a:rPr lang="en-US" altLang="zh-CN" sz="2400" dirty="0"/>
              <a:t> its endpoints</a:t>
            </a:r>
          </a:p>
          <a:p>
            <a:pPr lvl="1" eaLnBrk="1" hangingPunct="1"/>
            <a:r>
              <a:rPr lang="en-US" altLang="zh-CN" sz="2000" dirty="0"/>
              <a:t>(H, B) joins H and B</a:t>
            </a:r>
          </a:p>
          <a:p>
            <a:pPr eaLnBrk="1" hangingPunct="1"/>
            <a:r>
              <a:rPr lang="en-US" altLang="zh-CN" sz="2400" dirty="0"/>
              <a:t>Two vertices are </a:t>
            </a:r>
            <a:r>
              <a:rPr lang="en-US" altLang="zh-CN" sz="2400" dirty="0">
                <a:solidFill>
                  <a:srgbClr val="FF0000"/>
                </a:solidFill>
              </a:rPr>
              <a:t>adjacent</a:t>
            </a:r>
            <a:r>
              <a:rPr lang="en-US" altLang="zh-CN" sz="2400" dirty="0"/>
              <a:t> (or </a:t>
            </a:r>
            <a:r>
              <a:rPr lang="en-US" altLang="zh-CN" sz="2400" dirty="0">
                <a:solidFill>
                  <a:srgbClr val="FF0000"/>
                </a:solidFill>
              </a:rPr>
              <a:t>neighbors</a:t>
            </a:r>
            <a:r>
              <a:rPr lang="en-US" altLang="zh-CN" sz="2400" dirty="0"/>
              <a:t>) if they are joined by an edge.</a:t>
            </a:r>
          </a:p>
          <a:p>
            <a:pPr lvl="1" eaLnBrk="1" hangingPunct="1"/>
            <a:r>
              <a:rPr lang="en-US" altLang="zh-CN" sz="2000" dirty="0"/>
              <a:t>H and B are adjacent</a:t>
            </a:r>
          </a:p>
          <a:p>
            <a:pPr lvl="1" eaLnBrk="1" hangingPunct="1"/>
            <a:r>
              <a:rPr lang="en-US" altLang="zh-CN" sz="2000" dirty="0"/>
              <a:t>H is a neighbor of B</a:t>
            </a:r>
          </a:p>
          <a:p>
            <a:pPr eaLnBrk="1" hangingPunct="1"/>
            <a:r>
              <a:rPr lang="en-US" altLang="zh-CN" sz="2400" dirty="0"/>
              <a:t>If vertex v is an endpoint of edge e, then the edge e is said to be </a:t>
            </a:r>
            <a:r>
              <a:rPr lang="en-US" altLang="zh-CN" sz="2400" dirty="0">
                <a:solidFill>
                  <a:srgbClr val="FF0000"/>
                </a:solidFill>
              </a:rPr>
              <a:t>incident</a:t>
            </a:r>
            <a:r>
              <a:rPr lang="en-US" altLang="zh-CN" sz="2400" dirty="0"/>
              <a:t> on v. Also, the vertex v is said to be </a:t>
            </a:r>
            <a:r>
              <a:rPr lang="en-US" altLang="zh-CN" sz="2400" dirty="0">
                <a:solidFill>
                  <a:srgbClr val="FF0000"/>
                </a:solidFill>
              </a:rPr>
              <a:t>incident</a:t>
            </a:r>
            <a:r>
              <a:rPr lang="en-US" altLang="zh-CN" sz="2400" dirty="0"/>
              <a:t> on e</a:t>
            </a:r>
          </a:p>
          <a:p>
            <a:pPr lvl="1" eaLnBrk="1" hangingPunct="1"/>
            <a:r>
              <a:rPr lang="en-US" altLang="zh-CN" sz="2000" dirty="0"/>
              <a:t>(H, B) is incident on H and B</a:t>
            </a:r>
          </a:p>
          <a:p>
            <a:pPr lvl="1" eaLnBrk="1" hangingPunct="1"/>
            <a:r>
              <a:rPr lang="en-US" altLang="zh-CN" sz="2000" dirty="0"/>
              <a:t>H and B are incident on (H, B)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Terminology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48880"/>
            <a:ext cx="376675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68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/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In Part IV, we will illustrate several graph algorithm problems using several examples: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/>
              <a:t>Basic Concepts of Graphs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图的基本概念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/>
              <a:t>Breadth-First Search [BFS]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广度优先搜索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/>
              <a:t>Depth-First Search [DFS] </a:t>
            </a:r>
            <a:r>
              <a:rPr lang="en-US" altLang="zh-CN" sz="2400" dirty="0"/>
              <a:t>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深度优先搜索</a:t>
            </a:r>
            <a:r>
              <a:rPr lang="en-US" altLang="zh-CN" sz="2400" dirty="0"/>
              <a:t>)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/>
              <a:t>Topological Sort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拓扑排序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/>
              <a:t>Strongly Connected Components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强联通分量</a:t>
            </a:r>
            <a:r>
              <a:rPr lang="en-US" altLang="zh-CN" dirty="0"/>
              <a:t>)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/>
              <a:t>Minimum Spanning Trees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最小生成树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/>
              <a:t>Shortest Path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最短路径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/>
              <a:t>All-Pairs Shortest Paths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所有结点对的最短路径</a:t>
            </a:r>
            <a:r>
              <a:rPr lang="en-US" altLang="zh-CN" dirty="0"/>
              <a:t>)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/>
              <a:t>Maximum/Network Flows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最大流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网络流</a:t>
            </a:r>
            <a:r>
              <a:rPr lang="en-US" altLang="zh-CN" dirty="0"/>
              <a:t>)</a:t>
            </a: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Introduction to Part IV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216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rgbClr val="FF0000"/>
                </a:solidFill>
              </a:rPr>
              <a:t>degree</a:t>
            </a:r>
            <a:r>
              <a:rPr lang="en-US" altLang="zh-CN" sz="2400" dirty="0"/>
              <a:t> of a vertex v (</a:t>
            </a:r>
            <a:r>
              <a:rPr lang="en-US" altLang="zh-CN" sz="2400" dirty="0">
                <a:solidFill>
                  <a:srgbClr val="FF0000"/>
                </a:solidFill>
              </a:rPr>
              <a:t>degree(v)</a:t>
            </a:r>
            <a:r>
              <a:rPr lang="en-US" altLang="zh-CN" sz="2400" dirty="0"/>
              <a:t>) in a graph is the number of edges incident on it.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Degree of a Vertex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832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rgbClr val="FF0000"/>
                </a:solidFill>
              </a:rPr>
              <a:t>degree</a:t>
            </a:r>
            <a:r>
              <a:rPr lang="en-US" altLang="zh-CN" sz="2400" dirty="0"/>
              <a:t> of a vertex v (</a:t>
            </a:r>
            <a:r>
              <a:rPr lang="en-US" altLang="zh-CN" sz="2400" dirty="0">
                <a:solidFill>
                  <a:srgbClr val="FF0000"/>
                </a:solidFill>
              </a:rPr>
              <a:t>degree(v)</a:t>
            </a:r>
            <a:r>
              <a:rPr lang="en-US" altLang="zh-CN" sz="2400" dirty="0"/>
              <a:t>) in a graph is the number of edges incident on it.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Degree of a Vertex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/>
          <a:stretch/>
        </p:blipFill>
        <p:spPr>
          <a:xfrm>
            <a:off x="410811" y="1772816"/>
            <a:ext cx="8322378" cy="496855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251519" y="3717032"/>
            <a:ext cx="8481669" cy="3140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355976" y="1916832"/>
            <a:ext cx="3024336" cy="158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557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rgbClr val="FF0000"/>
                </a:solidFill>
              </a:rPr>
              <a:t>degree</a:t>
            </a:r>
            <a:r>
              <a:rPr lang="en-US" altLang="zh-CN" sz="2400" dirty="0"/>
              <a:t> of a vertex v (</a:t>
            </a:r>
            <a:r>
              <a:rPr lang="en-US" altLang="zh-CN" sz="2400" dirty="0">
                <a:solidFill>
                  <a:srgbClr val="FF0000"/>
                </a:solidFill>
              </a:rPr>
              <a:t>degree(v)</a:t>
            </a:r>
            <a:r>
              <a:rPr lang="en-US" altLang="zh-CN" sz="2400" dirty="0"/>
              <a:t>) in a graph is the number of edges incident on it.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Degree of a Vertex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/>
          <a:stretch/>
        </p:blipFill>
        <p:spPr>
          <a:xfrm>
            <a:off x="410811" y="1772816"/>
            <a:ext cx="8322378" cy="496855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251519" y="3717032"/>
            <a:ext cx="8481669" cy="3140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355976" y="2317279"/>
            <a:ext cx="3024336" cy="11827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1589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rgbClr val="FF0000"/>
                </a:solidFill>
              </a:rPr>
              <a:t>degree</a:t>
            </a:r>
            <a:r>
              <a:rPr lang="en-US" altLang="zh-CN" sz="2400" dirty="0"/>
              <a:t> of a vertex v (</a:t>
            </a:r>
            <a:r>
              <a:rPr lang="en-US" altLang="zh-CN" sz="2400" dirty="0">
                <a:solidFill>
                  <a:srgbClr val="FF0000"/>
                </a:solidFill>
              </a:rPr>
              <a:t>degree(v)</a:t>
            </a:r>
            <a:r>
              <a:rPr lang="en-US" altLang="zh-CN" sz="2400" dirty="0"/>
              <a:t>) in a graph is the number of edges incident on it.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Degree of a Vertex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/>
          <a:stretch/>
        </p:blipFill>
        <p:spPr>
          <a:xfrm>
            <a:off x="410811" y="1772816"/>
            <a:ext cx="8322378" cy="496855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251519" y="3717032"/>
            <a:ext cx="8481669" cy="3140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355976" y="2708920"/>
            <a:ext cx="3024336" cy="791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970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rgbClr val="FF0000"/>
                </a:solidFill>
              </a:rPr>
              <a:t>degree</a:t>
            </a:r>
            <a:r>
              <a:rPr lang="en-US" altLang="zh-CN" sz="2400" dirty="0"/>
              <a:t> of a vertex v (</a:t>
            </a:r>
            <a:r>
              <a:rPr lang="en-US" altLang="zh-CN" sz="2400" dirty="0">
                <a:solidFill>
                  <a:srgbClr val="FF0000"/>
                </a:solidFill>
              </a:rPr>
              <a:t>degree(v)</a:t>
            </a:r>
            <a:r>
              <a:rPr lang="en-US" altLang="zh-CN" sz="2400" dirty="0"/>
              <a:t>) in a graph is the number of edges incident on it.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Degree of a Vertex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/>
          <a:stretch/>
        </p:blipFill>
        <p:spPr>
          <a:xfrm>
            <a:off x="410811" y="1772816"/>
            <a:ext cx="8322378" cy="496855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251519" y="3717032"/>
            <a:ext cx="8481669" cy="3140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572000" y="3117698"/>
            <a:ext cx="2802343" cy="382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2120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rgbClr val="FF0000"/>
                </a:solidFill>
              </a:rPr>
              <a:t>degree</a:t>
            </a:r>
            <a:r>
              <a:rPr lang="en-US" altLang="zh-CN" sz="2400" dirty="0"/>
              <a:t> of a vertex v (</a:t>
            </a:r>
            <a:r>
              <a:rPr lang="en-US" altLang="zh-CN" sz="2400" dirty="0">
                <a:solidFill>
                  <a:srgbClr val="FF0000"/>
                </a:solidFill>
              </a:rPr>
              <a:t>degree(v)</a:t>
            </a:r>
            <a:r>
              <a:rPr lang="en-US" altLang="zh-CN" sz="2400" dirty="0"/>
              <a:t>) in a graph is the number of edges incident on it.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Degree of a Vertex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/>
          <a:stretch/>
        </p:blipFill>
        <p:spPr>
          <a:xfrm>
            <a:off x="410811" y="1772816"/>
            <a:ext cx="8322378" cy="496855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251519" y="3717032"/>
            <a:ext cx="8481669" cy="3140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908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rgbClr val="FF0000"/>
                </a:solidFill>
              </a:rPr>
              <a:t>degree</a:t>
            </a:r>
            <a:r>
              <a:rPr lang="en-US" altLang="zh-CN" sz="2400" dirty="0"/>
              <a:t> of a vertex v (</a:t>
            </a:r>
            <a:r>
              <a:rPr lang="en-US" altLang="zh-CN" sz="2400" dirty="0">
                <a:solidFill>
                  <a:srgbClr val="FF0000"/>
                </a:solidFill>
              </a:rPr>
              <a:t>degree(v)</a:t>
            </a:r>
            <a:r>
              <a:rPr lang="en-US" altLang="zh-CN" sz="2400" dirty="0"/>
              <a:t>) in a graph is the number of edges incident on it.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Degree of a Vertex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/>
          <a:stretch/>
        </p:blipFill>
        <p:spPr>
          <a:xfrm>
            <a:off x="410811" y="1772816"/>
            <a:ext cx="8322378" cy="496855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251519" y="5405908"/>
            <a:ext cx="8481669" cy="14520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4440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rgbClr val="FF0000"/>
                </a:solidFill>
              </a:rPr>
              <a:t>degree</a:t>
            </a:r>
            <a:r>
              <a:rPr lang="en-US" altLang="zh-CN" sz="2400" dirty="0"/>
              <a:t> of a vertex v (</a:t>
            </a:r>
            <a:r>
              <a:rPr lang="en-US" altLang="zh-CN" sz="2400" dirty="0">
                <a:solidFill>
                  <a:srgbClr val="FF0000"/>
                </a:solidFill>
              </a:rPr>
              <a:t>degree(v)</a:t>
            </a:r>
            <a:r>
              <a:rPr lang="en-US" altLang="zh-CN" sz="2400" dirty="0"/>
              <a:t>) in a graph is the number of edges incident on it.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Degree of a Vertex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/>
          <a:stretch/>
        </p:blipFill>
        <p:spPr>
          <a:xfrm>
            <a:off x="410811" y="1772816"/>
            <a:ext cx="8322378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991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A </a:t>
            </a:r>
            <a:r>
              <a:rPr lang="en-US" altLang="zh-CN" sz="2400" dirty="0">
                <a:solidFill>
                  <a:srgbClr val="FF0000"/>
                </a:solidFill>
              </a:rPr>
              <a:t>path</a:t>
            </a:r>
            <a:r>
              <a:rPr lang="en-US" altLang="zh-CN" sz="2400" dirty="0"/>
              <a:t> in a graph is a sequence &lt;v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 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&gt; of vertices such that (v</a:t>
            </a:r>
            <a:r>
              <a:rPr lang="en-US" altLang="zh-CN" sz="2400" baseline="-25000" dirty="0"/>
              <a:t>i−1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)</a:t>
            </a:r>
            <a:r>
              <a:rPr lang="zh-CN" altLang="en-US" sz="2400" dirty="0"/>
              <a:t>∈</a:t>
            </a:r>
            <a:r>
              <a:rPr lang="en-US" altLang="zh-CN" sz="2400" dirty="0"/>
              <a:t>E for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1, 2,… ,k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Path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5007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A </a:t>
            </a:r>
            <a:r>
              <a:rPr lang="en-US" altLang="zh-CN" sz="2400" dirty="0">
                <a:solidFill>
                  <a:srgbClr val="FF0000"/>
                </a:solidFill>
              </a:rPr>
              <a:t>path</a:t>
            </a:r>
            <a:r>
              <a:rPr lang="en-US" altLang="zh-CN" sz="2400" dirty="0"/>
              <a:t> in a graph is a sequence &lt;v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 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&gt; of vertices such that (v</a:t>
            </a:r>
            <a:r>
              <a:rPr lang="en-US" altLang="zh-CN" sz="2400" baseline="-25000" dirty="0"/>
              <a:t>i−1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)</a:t>
            </a:r>
            <a:r>
              <a:rPr lang="zh-CN" altLang="en-US" sz="2400" dirty="0"/>
              <a:t>∈</a:t>
            </a:r>
            <a:r>
              <a:rPr lang="en-US" altLang="zh-CN" sz="2400" dirty="0"/>
              <a:t>E for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1, 2,… ,k</a:t>
            </a:r>
          </a:p>
          <a:p>
            <a:r>
              <a:rPr lang="en-US" altLang="zh-CN" sz="2400" dirty="0"/>
              <a:t>There is a path from 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 to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endParaRPr lang="en-US" altLang="zh-CN" sz="2400" baseline="-25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Path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3371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/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In Part IV, we will illustrate several graph algorithm problems using several examples: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>
                <a:solidFill>
                  <a:srgbClr val="FF0000"/>
                </a:solidFill>
              </a:rPr>
              <a:t>Basic Concepts of Graphs (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图的基本概念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>
                <a:solidFill>
                  <a:srgbClr val="FF0000"/>
                </a:solidFill>
              </a:rPr>
              <a:t>Breadth-First Search [BFS] 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广度优先搜索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>
                <a:solidFill>
                  <a:srgbClr val="FF0000"/>
                </a:solidFill>
              </a:rPr>
              <a:t>Depth-First Search [DFS] </a:t>
            </a:r>
            <a:r>
              <a:rPr lang="en-US" altLang="zh-CN" sz="2400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深度优先搜索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>
                <a:solidFill>
                  <a:srgbClr val="FF0000"/>
                </a:solidFill>
              </a:rPr>
              <a:t>Topological Sort (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拓扑排序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>
                <a:solidFill>
                  <a:srgbClr val="FF0000"/>
                </a:solidFill>
              </a:rPr>
              <a:t>Strongly Connected Components (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强联通分量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/>
              <a:t>Minimum Spanning Trees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最小生成树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/>
              <a:t>Shortest Path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最短路径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/>
              <a:t>All-Pairs Shortest Paths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所有结点对的最短路径</a:t>
            </a:r>
            <a:r>
              <a:rPr lang="en-US" altLang="zh-CN" dirty="0"/>
              <a:t>)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/>
              <a:t>Maximum/Network Flows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最大流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网络流</a:t>
            </a:r>
            <a:r>
              <a:rPr lang="en-US" altLang="zh-CN" dirty="0"/>
              <a:t>)</a:t>
            </a: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Introduction to Part IV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771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A </a:t>
            </a:r>
            <a:r>
              <a:rPr lang="en-US" altLang="zh-CN" sz="2400" dirty="0">
                <a:solidFill>
                  <a:srgbClr val="FF0000"/>
                </a:solidFill>
              </a:rPr>
              <a:t>path</a:t>
            </a:r>
            <a:r>
              <a:rPr lang="en-US" altLang="zh-CN" sz="2400" dirty="0"/>
              <a:t> in a graph is a sequence &lt;v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 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&gt; of vertices such that (v</a:t>
            </a:r>
            <a:r>
              <a:rPr lang="en-US" altLang="zh-CN" sz="2400" baseline="-25000" dirty="0"/>
              <a:t>i−1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)</a:t>
            </a:r>
            <a:r>
              <a:rPr lang="zh-CN" altLang="en-US" sz="2400" dirty="0"/>
              <a:t>∈</a:t>
            </a:r>
            <a:r>
              <a:rPr lang="en-US" altLang="zh-CN" sz="2400" dirty="0"/>
              <a:t>E for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1, 2,… ,k</a:t>
            </a:r>
          </a:p>
          <a:p>
            <a:r>
              <a:rPr lang="en-US" altLang="zh-CN" sz="2400" dirty="0"/>
              <a:t>There is a path from 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 to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endParaRPr lang="en-US" altLang="zh-CN" sz="2400" baseline="-250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Length</a:t>
            </a:r>
            <a:r>
              <a:rPr lang="en-US" altLang="zh-CN" sz="2400" dirty="0"/>
              <a:t> of a path = # of edges on </a:t>
            </a:r>
            <a:br>
              <a:rPr lang="en-US" altLang="zh-CN" sz="2400" dirty="0"/>
            </a:br>
            <a:r>
              <a:rPr lang="en-US" altLang="zh-CN" sz="2400" dirty="0"/>
              <a:t>the path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Path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1047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A </a:t>
            </a:r>
            <a:r>
              <a:rPr lang="en-US" altLang="zh-CN" sz="2400" dirty="0">
                <a:solidFill>
                  <a:srgbClr val="FF0000"/>
                </a:solidFill>
              </a:rPr>
              <a:t>path</a:t>
            </a:r>
            <a:r>
              <a:rPr lang="en-US" altLang="zh-CN" sz="2400" dirty="0"/>
              <a:t> in a graph is a sequence &lt;v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 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&gt; of vertices such that (v</a:t>
            </a:r>
            <a:r>
              <a:rPr lang="en-US" altLang="zh-CN" sz="2400" baseline="-25000" dirty="0"/>
              <a:t>i−1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)</a:t>
            </a:r>
            <a:r>
              <a:rPr lang="zh-CN" altLang="en-US" sz="2400" dirty="0"/>
              <a:t>∈</a:t>
            </a:r>
            <a:r>
              <a:rPr lang="en-US" altLang="zh-CN" sz="2400" dirty="0"/>
              <a:t>E for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1, 2,… ,k</a:t>
            </a:r>
          </a:p>
          <a:p>
            <a:r>
              <a:rPr lang="en-US" altLang="zh-CN" sz="2400" dirty="0"/>
              <a:t>There is a path from 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 to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endParaRPr lang="en-US" altLang="zh-CN" sz="2400" baseline="-250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Length</a:t>
            </a:r>
            <a:r>
              <a:rPr lang="en-US" altLang="zh-CN" sz="2400" dirty="0"/>
              <a:t> of a path = # of edges on </a:t>
            </a:r>
            <a:br>
              <a:rPr lang="en-US" altLang="zh-CN" sz="2400" dirty="0"/>
            </a:br>
            <a:r>
              <a:rPr lang="en-US" altLang="zh-CN" sz="2400" dirty="0"/>
              <a:t>the path</a:t>
            </a:r>
          </a:p>
          <a:p>
            <a:r>
              <a:rPr lang="en-US" altLang="zh-CN" sz="2400" dirty="0"/>
              <a:t>The path </a:t>
            </a:r>
            <a:r>
              <a:rPr lang="en-US" altLang="zh-CN" sz="2400" dirty="0">
                <a:solidFill>
                  <a:srgbClr val="FF0000"/>
                </a:solidFill>
              </a:rPr>
              <a:t>contains</a:t>
            </a:r>
            <a:r>
              <a:rPr lang="en-US" altLang="zh-CN" sz="2400" dirty="0"/>
              <a:t> the vertices </a:t>
            </a:r>
            <a:br>
              <a:rPr lang="en-US" altLang="zh-CN" sz="2400" dirty="0"/>
            </a:br>
            <a:r>
              <a:rPr lang="en-US" altLang="zh-CN" sz="2400" dirty="0"/>
              <a:t>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,… 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and the edges</a:t>
            </a:r>
            <a:br>
              <a:rPr lang="en-US" altLang="zh-CN" sz="2400" dirty="0"/>
            </a:br>
            <a:r>
              <a:rPr lang="en-US" altLang="zh-CN" sz="2400" dirty="0"/>
              <a:t>(v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), (v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),… , (v</a:t>
            </a:r>
            <a:r>
              <a:rPr lang="en-US" altLang="zh-CN" sz="2400" baseline="-25000" dirty="0"/>
              <a:t>k−1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)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Path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4553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A </a:t>
            </a:r>
            <a:r>
              <a:rPr lang="en-US" altLang="zh-CN" sz="2400" dirty="0">
                <a:solidFill>
                  <a:srgbClr val="FF0000"/>
                </a:solidFill>
              </a:rPr>
              <a:t>path</a:t>
            </a:r>
            <a:r>
              <a:rPr lang="en-US" altLang="zh-CN" sz="2400" dirty="0"/>
              <a:t> in a graph is a sequence &lt;v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 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&gt; of vertices such that (v</a:t>
            </a:r>
            <a:r>
              <a:rPr lang="en-US" altLang="zh-CN" sz="2400" baseline="-25000" dirty="0"/>
              <a:t>i−1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)</a:t>
            </a:r>
            <a:r>
              <a:rPr lang="zh-CN" altLang="en-US" sz="2400" dirty="0"/>
              <a:t>∈</a:t>
            </a:r>
            <a:r>
              <a:rPr lang="en-US" altLang="zh-CN" sz="2400" dirty="0"/>
              <a:t>E for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1, 2,… ,k</a:t>
            </a:r>
          </a:p>
          <a:p>
            <a:r>
              <a:rPr lang="en-US" altLang="zh-CN" sz="2400" dirty="0"/>
              <a:t>There is a path from 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 to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endParaRPr lang="en-US" altLang="zh-CN" sz="2400" baseline="-250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Length</a:t>
            </a:r>
            <a:r>
              <a:rPr lang="en-US" altLang="zh-CN" sz="2400" dirty="0"/>
              <a:t> of a path = # of edges on </a:t>
            </a:r>
            <a:br>
              <a:rPr lang="en-US" altLang="zh-CN" sz="2400" dirty="0"/>
            </a:br>
            <a:r>
              <a:rPr lang="en-US" altLang="zh-CN" sz="2400" dirty="0"/>
              <a:t>the path</a:t>
            </a:r>
          </a:p>
          <a:p>
            <a:r>
              <a:rPr lang="en-US" altLang="zh-CN" sz="2400" dirty="0"/>
              <a:t>The path </a:t>
            </a:r>
            <a:r>
              <a:rPr lang="en-US" altLang="zh-CN" sz="2400" dirty="0">
                <a:solidFill>
                  <a:srgbClr val="FF0000"/>
                </a:solidFill>
              </a:rPr>
              <a:t>contains</a:t>
            </a:r>
            <a:r>
              <a:rPr lang="en-US" altLang="zh-CN" sz="2400" dirty="0"/>
              <a:t> the vertices </a:t>
            </a:r>
            <a:br>
              <a:rPr lang="en-US" altLang="zh-CN" sz="2400" dirty="0"/>
            </a:br>
            <a:r>
              <a:rPr lang="en-US" altLang="zh-CN" sz="2400" dirty="0"/>
              <a:t>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,… 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and the edges</a:t>
            </a:r>
            <a:br>
              <a:rPr lang="en-US" altLang="zh-CN" sz="2400" dirty="0"/>
            </a:br>
            <a:r>
              <a:rPr lang="en-US" altLang="zh-CN" sz="2400" dirty="0"/>
              <a:t>(v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), (v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),… , (v</a:t>
            </a:r>
            <a:r>
              <a:rPr lang="en-US" altLang="zh-CN" sz="2400" baseline="-25000" dirty="0"/>
              <a:t>k−1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For any 0 ≤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≤ j ≤ k, </a:t>
            </a:r>
            <a:br>
              <a:rPr lang="en-US" altLang="zh-CN" sz="2400" dirty="0"/>
            </a:br>
            <a:r>
              <a:rPr lang="en-US" altLang="zh-CN" sz="2400" dirty="0"/>
              <a:t>&lt;v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i+1</a:t>
            </a:r>
            <a:r>
              <a:rPr lang="en-US" altLang="zh-CN" sz="2400" dirty="0"/>
              <a:t>,… ,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j</a:t>
            </a:r>
            <a:r>
              <a:rPr lang="en-US" altLang="zh-CN" sz="2400" dirty="0"/>
              <a:t>&gt; is its </a:t>
            </a:r>
            <a:r>
              <a:rPr lang="en-US" altLang="zh-CN" sz="2400" dirty="0" err="1">
                <a:solidFill>
                  <a:srgbClr val="FF0000"/>
                </a:solidFill>
              </a:rPr>
              <a:t>subpath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Path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02236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A </a:t>
            </a:r>
            <a:r>
              <a:rPr lang="en-US" altLang="zh-CN" sz="2400" dirty="0">
                <a:solidFill>
                  <a:srgbClr val="FF0000"/>
                </a:solidFill>
              </a:rPr>
              <a:t>path</a:t>
            </a:r>
            <a:r>
              <a:rPr lang="en-US" altLang="zh-CN" sz="2400" dirty="0"/>
              <a:t> in a graph is a sequence &lt;v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 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&gt; of vertices such that (v</a:t>
            </a:r>
            <a:r>
              <a:rPr lang="en-US" altLang="zh-CN" sz="2400" baseline="-25000" dirty="0"/>
              <a:t>i−1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)</a:t>
            </a:r>
            <a:r>
              <a:rPr lang="zh-CN" altLang="en-US" sz="2400" dirty="0"/>
              <a:t>∈</a:t>
            </a:r>
            <a:r>
              <a:rPr lang="en-US" altLang="zh-CN" sz="2400" dirty="0"/>
              <a:t>E for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1, 2,… ,k</a:t>
            </a:r>
          </a:p>
          <a:p>
            <a:r>
              <a:rPr lang="en-US" altLang="zh-CN" sz="2400" dirty="0"/>
              <a:t>There is a path from 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 to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endParaRPr lang="en-US" altLang="zh-CN" sz="2400" baseline="-250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Length</a:t>
            </a:r>
            <a:r>
              <a:rPr lang="en-US" altLang="zh-CN" sz="2400" dirty="0"/>
              <a:t> of a path = # of edges on </a:t>
            </a:r>
            <a:br>
              <a:rPr lang="en-US" altLang="zh-CN" sz="2400" dirty="0"/>
            </a:br>
            <a:r>
              <a:rPr lang="en-US" altLang="zh-CN" sz="2400" dirty="0"/>
              <a:t>the path</a:t>
            </a:r>
          </a:p>
          <a:p>
            <a:r>
              <a:rPr lang="en-US" altLang="zh-CN" sz="2400" dirty="0"/>
              <a:t>The path </a:t>
            </a:r>
            <a:r>
              <a:rPr lang="en-US" altLang="zh-CN" sz="2400" dirty="0">
                <a:solidFill>
                  <a:srgbClr val="FF0000"/>
                </a:solidFill>
              </a:rPr>
              <a:t>contains</a:t>
            </a:r>
            <a:r>
              <a:rPr lang="en-US" altLang="zh-CN" sz="2400" dirty="0"/>
              <a:t> the vertices </a:t>
            </a:r>
            <a:br>
              <a:rPr lang="en-US" altLang="zh-CN" sz="2400" dirty="0"/>
            </a:br>
            <a:r>
              <a:rPr lang="en-US" altLang="zh-CN" sz="2400" dirty="0"/>
              <a:t>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,… 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and the edges</a:t>
            </a:r>
            <a:br>
              <a:rPr lang="en-US" altLang="zh-CN" sz="2400" dirty="0"/>
            </a:br>
            <a:r>
              <a:rPr lang="en-US" altLang="zh-CN" sz="2400" dirty="0"/>
              <a:t>(v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), (v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),… , (v</a:t>
            </a:r>
            <a:r>
              <a:rPr lang="en-US" altLang="zh-CN" sz="2400" baseline="-25000" dirty="0"/>
              <a:t>k−1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For any 0 ≤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≤ j ≤ k, </a:t>
            </a:r>
            <a:br>
              <a:rPr lang="en-US" altLang="zh-CN" sz="2400" dirty="0"/>
            </a:br>
            <a:r>
              <a:rPr lang="en-US" altLang="zh-CN" sz="2400" dirty="0"/>
              <a:t>&lt;v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i+1</a:t>
            </a:r>
            <a:r>
              <a:rPr lang="en-US" altLang="zh-CN" sz="2400" dirty="0"/>
              <a:t>,… ,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j</a:t>
            </a:r>
            <a:r>
              <a:rPr lang="en-US" altLang="zh-CN" sz="2400" dirty="0"/>
              <a:t>&gt; is its </a:t>
            </a:r>
            <a:r>
              <a:rPr lang="en-US" altLang="zh-CN" sz="2400" dirty="0" err="1">
                <a:solidFill>
                  <a:srgbClr val="FF0000"/>
                </a:solidFill>
              </a:rPr>
              <a:t>subpath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/>
              <a:t>If there is a path p from u to v, v is </a:t>
            </a:r>
            <a:br>
              <a:rPr lang="en-US" altLang="zh-CN" sz="2400" dirty="0"/>
            </a:br>
            <a:r>
              <a:rPr lang="en-US" altLang="zh-CN" sz="2400" dirty="0"/>
              <a:t>said to be </a:t>
            </a:r>
            <a:r>
              <a:rPr lang="en-US" altLang="zh-CN" sz="2400" dirty="0">
                <a:solidFill>
                  <a:srgbClr val="FF0000"/>
                </a:solidFill>
              </a:rPr>
              <a:t>reachable</a:t>
            </a:r>
            <a:r>
              <a:rPr lang="en-US" altLang="zh-CN" sz="2400" dirty="0"/>
              <a:t> from u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Path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637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A </a:t>
            </a:r>
            <a:r>
              <a:rPr lang="en-US" altLang="zh-CN" sz="2400" dirty="0">
                <a:solidFill>
                  <a:srgbClr val="FF0000"/>
                </a:solidFill>
              </a:rPr>
              <a:t>path</a:t>
            </a:r>
            <a:r>
              <a:rPr lang="en-US" altLang="zh-CN" sz="2400" dirty="0"/>
              <a:t> in a graph is a sequence &lt;v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 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&gt; of vertices such that (v</a:t>
            </a:r>
            <a:r>
              <a:rPr lang="en-US" altLang="zh-CN" sz="2400" baseline="-25000" dirty="0"/>
              <a:t>i−1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)</a:t>
            </a:r>
            <a:r>
              <a:rPr lang="zh-CN" altLang="en-US" sz="2400" dirty="0"/>
              <a:t>∈</a:t>
            </a:r>
            <a:r>
              <a:rPr lang="en-US" altLang="zh-CN" sz="2400" dirty="0"/>
              <a:t>E for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1, 2,… ,k</a:t>
            </a:r>
          </a:p>
          <a:p>
            <a:r>
              <a:rPr lang="en-US" altLang="zh-CN" sz="2400" dirty="0"/>
              <a:t>There is a path from 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 to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endParaRPr lang="en-US" altLang="zh-CN" sz="2400" baseline="-250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Length</a:t>
            </a:r>
            <a:r>
              <a:rPr lang="en-US" altLang="zh-CN" sz="2400" dirty="0"/>
              <a:t> of a path = # of edges on </a:t>
            </a:r>
            <a:br>
              <a:rPr lang="en-US" altLang="zh-CN" sz="2400" dirty="0"/>
            </a:br>
            <a:r>
              <a:rPr lang="en-US" altLang="zh-CN" sz="2400" dirty="0"/>
              <a:t>the path</a:t>
            </a:r>
          </a:p>
          <a:p>
            <a:r>
              <a:rPr lang="en-US" altLang="zh-CN" sz="2400" dirty="0"/>
              <a:t>The path </a:t>
            </a:r>
            <a:r>
              <a:rPr lang="en-US" altLang="zh-CN" sz="2400" dirty="0">
                <a:solidFill>
                  <a:srgbClr val="FF0000"/>
                </a:solidFill>
              </a:rPr>
              <a:t>contains</a:t>
            </a:r>
            <a:r>
              <a:rPr lang="en-US" altLang="zh-CN" sz="2400" dirty="0"/>
              <a:t> the vertices </a:t>
            </a:r>
            <a:br>
              <a:rPr lang="en-US" altLang="zh-CN" sz="2400" dirty="0"/>
            </a:br>
            <a:r>
              <a:rPr lang="en-US" altLang="zh-CN" sz="2400" dirty="0"/>
              <a:t>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,… 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and the edges</a:t>
            </a:r>
            <a:br>
              <a:rPr lang="en-US" altLang="zh-CN" sz="2400" dirty="0"/>
            </a:br>
            <a:r>
              <a:rPr lang="en-US" altLang="zh-CN" sz="2400" dirty="0"/>
              <a:t>(v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), (v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),… , (v</a:t>
            </a:r>
            <a:r>
              <a:rPr lang="en-US" altLang="zh-CN" sz="2400" baseline="-25000" dirty="0"/>
              <a:t>k−1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For any 0 ≤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≤ j ≤ k, </a:t>
            </a:r>
            <a:br>
              <a:rPr lang="en-US" altLang="zh-CN" sz="2400" dirty="0"/>
            </a:br>
            <a:r>
              <a:rPr lang="en-US" altLang="zh-CN" sz="2400" dirty="0"/>
              <a:t>&lt;v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i+1</a:t>
            </a:r>
            <a:r>
              <a:rPr lang="en-US" altLang="zh-CN" sz="2400" dirty="0"/>
              <a:t>,… ,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j</a:t>
            </a:r>
            <a:r>
              <a:rPr lang="en-US" altLang="zh-CN" sz="2400" dirty="0"/>
              <a:t>&gt; is its </a:t>
            </a:r>
            <a:r>
              <a:rPr lang="en-US" altLang="zh-CN" sz="2400" dirty="0" err="1">
                <a:solidFill>
                  <a:srgbClr val="FF0000"/>
                </a:solidFill>
              </a:rPr>
              <a:t>subpath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/>
              <a:t>If there is a path p from u to v, v is </a:t>
            </a:r>
            <a:br>
              <a:rPr lang="en-US" altLang="zh-CN" sz="2400" dirty="0"/>
            </a:br>
            <a:r>
              <a:rPr lang="en-US" altLang="zh-CN" sz="2400" dirty="0"/>
              <a:t>said to be </a:t>
            </a:r>
            <a:r>
              <a:rPr lang="en-US" altLang="zh-CN" sz="2400" dirty="0">
                <a:solidFill>
                  <a:srgbClr val="FF0000"/>
                </a:solidFill>
              </a:rPr>
              <a:t>reachable</a:t>
            </a:r>
            <a:r>
              <a:rPr lang="en-US" altLang="zh-CN" sz="2400" dirty="0"/>
              <a:t> from u</a:t>
            </a:r>
          </a:p>
          <a:p>
            <a:r>
              <a:rPr lang="en-US" altLang="zh-CN" sz="2400" dirty="0"/>
              <a:t>A path is </a:t>
            </a:r>
            <a:r>
              <a:rPr lang="en-US" altLang="zh-CN" sz="2400" dirty="0">
                <a:solidFill>
                  <a:srgbClr val="FF0000"/>
                </a:solidFill>
              </a:rPr>
              <a:t>simple</a:t>
            </a:r>
            <a:r>
              <a:rPr lang="en-US" altLang="zh-CN" sz="2400" dirty="0"/>
              <a:t> if all vertices in the </a:t>
            </a:r>
            <a:br>
              <a:rPr lang="en-US" altLang="zh-CN" sz="2400" dirty="0"/>
            </a:br>
            <a:r>
              <a:rPr lang="en-US" altLang="zh-CN" sz="2400" dirty="0"/>
              <a:t>path are distinct</a:t>
            </a:r>
            <a:endParaRPr lang="zh-CN" altLang="en-US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Path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2161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A </a:t>
            </a:r>
            <a:r>
              <a:rPr lang="en-US" altLang="zh-CN" sz="2400" dirty="0">
                <a:solidFill>
                  <a:srgbClr val="FF0000"/>
                </a:solidFill>
              </a:rPr>
              <a:t>path</a:t>
            </a:r>
            <a:r>
              <a:rPr lang="en-US" altLang="zh-CN" sz="2400" dirty="0"/>
              <a:t> in a graph is a sequence &lt;v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 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&gt; of vertices such that (v</a:t>
            </a:r>
            <a:r>
              <a:rPr lang="en-US" altLang="zh-CN" sz="2400" baseline="-25000" dirty="0"/>
              <a:t>i−1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)</a:t>
            </a:r>
            <a:r>
              <a:rPr lang="zh-CN" altLang="en-US" sz="2400" dirty="0"/>
              <a:t>∈</a:t>
            </a:r>
            <a:r>
              <a:rPr lang="en-US" altLang="zh-CN" sz="2400" dirty="0"/>
              <a:t>E for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1, 2,… ,k</a:t>
            </a:r>
          </a:p>
          <a:p>
            <a:r>
              <a:rPr lang="en-US" altLang="zh-CN" sz="2400" dirty="0"/>
              <a:t>There is a path from 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 to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endParaRPr lang="en-US" altLang="zh-CN" sz="2400" baseline="-250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Length</a:t>
            </a:r>
            <a:r>
              <a:rPr lang="en-US" altLang="zh-CN" sz="2400" dirty="0"/>
              <a:t> of a path = # of edges on </a:t>
            </a:r>
            <a:br>
              <a:rPr lang="en-US" altLang="zh-CN" sz="2400" dirty="0"/>
            </a:br>
            <a:r>
              <a:rPr lang="en-US" altLang="zh-CN" sz="2400" dirty="0"/>
              <a:t>the path</a:t>
            </a:r>
          </a:p>
          <a:p>
            <a:r>
              <a:rPr lang="en-US" altLang="zh-CN" sz="2400" dirty="0"/>
              <a:t>The path </a:t>
            </a:r>
            <a:r>
              <a:rPr lang="en-US" altLang="zh-CN" sz="2400" dirty="0">
                <a:solidFill>
                  <a:srgbClr val="FF0000"/>
                </a:solidFill>
              </a:rPr>
              <a:t>contains</a:t>
            </a:r>
            <a:r>
              <a:rPr lang="en-US" altLang="zh-CN" sz="2400" dirty="0"/>
              <a:t> the vertices </a:t>
            </a:r>
            <a:br>
              <a:rPr lang="en-US" altLang="zh-CN" sz="2400" dirty="0"/>
            </a:br>
            <a:r>
              <a:rPr lang="en-US" altLang="zh-CN" sz="2400" dirty="0"/>
              <a:t>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,… 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and the edges</a:t>
            </a:r>
            <a:br>
              <a:rPr lang="en-US" altLang="zh-CN" sz="2400" dirty="0"/>
            </a:br>
            <a:r>
              <a:rPr lang="en-US" altLang="zh-CN" sz="2400" dirty="0"/>
              <a:t>(v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), (v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),… , (v</a:t>
            </a:r>
            <a:r>
              <a:rPr lang="en-US" altLang="zh-CN" sz="2400" baseline="-25000" dirty="0"/>
              <a:t>k−1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For any 0 ≤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≤ j ≤ k, </a:t>
            </a:r>
            <a:br>
              <a:rPr lang="en-US" altLang="zh-CN" sz="2400" dirty="0"/>
            </a:br>
            <a:r>
              <a:rPr lang="en-US" altLang="zh-CN" sz="2400" dirty="0"/>
              <a:t>&lt;v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i+1</a:t>
            </a:r>
            <a:r>
              <a:rPr lang="en-US" altLang="zh-CN" sz="2400" dirty="0"/>
              <a:t>,… ,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j</a:t>
            </a:r>
            <a:r>
              <a:rPr lang="en-US" altLang="zh-CN" sz="2400" dirty="0"/>
              <a:t>&gt; is its </a:t>
            </a:r>
            <a:r>
              <a:rPr lang="en-US" altLang="zh-CN" sz="2400" dirty="0" err="1">
                <a:solidFill>
                  <a:srgbClr val="FF0000"/>
                </a:solidFill>
              </a:rPr>
              <a:t>subpath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/>
              <a:t>If there is a path p from u to v, v is </a:t>
            </a:r>
            <a:br>
              <a:rPr lang="en-US" altLang="zh-CN" sz="2400" dirty="0"/>
            </a:br>
            <a:r>
              <a:rPr lang="en-US" altLang="zh-CN" sz="2400" dirty="0"/>
              <a:t>said to be </a:t>
            </a:r>
            <a:r>
              <a:rPr lang="en-US" altLang="zh-CN" sz="2400" dirty="0">
                <a:solidFill>
                  <a:srgbClr val="FF0000"/>
                </a:solidFill>
              </a:rPr>
              <a:t>reachable</a:t>
            </a:r>
            <a:r>
              <a:rPr lang="en-US" altLang="zh-CN" sz="2400" dirty="0"/>
              <a:t> from u</a:t>
            </a:r>
          </a:p>
          <a:p>
            <a:r>
              <a:rPr lang="en-US" altLang="zh-CN" sz="2400" dirty="0"/>
              <a:t>A path is </a:t>
            </a:r>
            <a:r>
              <a:rPr lang="en-US" altLang="zh-CN" sz="2400" dirty="0">
                <a:solidFill>
                  <a:srgbClr val="FF0000"/>
                </a:solidFill>
              </a:rPr>
              <a:t>simple</a:t>
            </a:r>
            <a:r>
              <a:rPr lang="en-US" altLang="zh-CN" sz="2400" dirty="0"/>
              <a:t> if all vertices in the </a:t>
            </a:r>
            <a:br>
              <a:rPr lang="en-US" altLang="zh-CN" sz="2400" dirty="0"/>
            </a:br>
            <a:r>
              <a:rPr lang="en-US" altLang="zh-CN" sz="2400" dirty="0"/>
              <a:t>path are distinct</a:t>
            </a:r>
            <a:endParaRPr lang="zh-CN" altLang="en-US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Path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677" y="1723308"/>
            <a:ext cx="3391373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9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A path &lt;v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&gt; forms a </a:t>
            </a:r>
            <a:r>
              <a:rPr lang="en-US" altLang="zh-CN" sz="2400" dirty="0">
                <a:solidFill>
                  <a:srgbClr val="FF0000"/>
                </a:solidFill>
              </a:rPr>
              <a:t>cycle</a:t>
            </a:r>
            <a:r>
              <a:rPr lang="en-US" altLang="zh-CN" sz="2400" dirty="0"/>
              <a:t> if 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and all edges on the path are distinct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Cycle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54495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A path &lt;v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&gt; forms a </a:t>
            </a:r>
            <a:r>
              <a:rPr lang="en-US" altLang="zh-CN" sz="2400" dirty="0">
                <a:solidFill>
                  <a:srgbClr val="FF0000"/>
                </a:solidFill>
              </a:rPr>
              <a:t>cycle</a:t>
            </a:r>
            <a:r>
              <a:rPr lang="en-US" altLang="zh-CN" sz="2400" dirty="0"/>
              <a:t> if 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and all edges on the path are distinct</a:t>
            </a:r>
          </a:p>
          <a:p>
            <a:r>
              <a:rPr lang="en-US" altLang="zh-CN" sz="2400" dirty="0"/>
              <a:t>A cycle is </a:t>
            </a:r>
            <a:r>
              <a:rPr lang="en-US" altLang="zh-CN" sz="2400" dirty="0">
                <a:solidFill>
                  <a:srgbClr val="FF0000"/>
                </a:solidFill>
              </a:rPr>
              <a:t>simple</a:t>
            </a:r>
            <a:r>
              <a:rPr lang="en-US" altLang="zh-CN" sz="2400" dirty="0"/>
              <a:t> if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are distinct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Cycle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2832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A path &lt;v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&gt; forms a </a:t>
            </a:r>
            <a:r>
              <a:rPr lang="en-US" altLang="zh-CN" sz="2400" dirty="0">
                <a:solidFill>
                  <a:srgbClr val="FF0000"/>
                </a:solidFill>
              </a:rPr>
              <a:t>cycle</a:t>
            </a:r>
            <a:r>
              <a:rPr lang="en-US" altLang="zh-CN" sz="2400" dirty="0"/>
              <a:t> if 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and all edges on the path are distinct</a:t>
            </a:r>
          </a:p>
          <a:p>
            <a:r>
              <a:rPr lang="en-US" altLang="zh-CN" sz="2400" dirty="0"/>
              <a:t>A cycle is </a:t>
            </a:r>
            <a:r>
              <a:rPr lang="en-US" altLang="zh-CN" sz="2400" dirty="0">
                <a:solidFill>
                  <a:srgbClr val="FF0000"/>
                </a:solidFill>
              </a:rPr>
              <a:t>simple</a:t>
            </a:r>
            <a:r>
              <a:rPr lang="en-US" altLang="zh-CN" sz="2400" dirty="0"/>
              <a:t> if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are distinct</a:t>
            </a:r>
          </a:p>
          <a:p>
            <a:r>
              <a:rPr lang="en-US" altLang="zh-CN" sz="2400" dirty="0"/>
              <a:t>A graph with no cycles is </a:t>
            </a:r>
            <a:r>
              <a:rPr lang="en-US" altLang="zh-CN" sz="2400" dirty="0">
                <a:solidFill>
                  <a:srgbClr val="FF0000"/>
                </a:solidFill>
              </a:rPr>
              <a:t>acyclic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Cycle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5713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A path &lt;v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&gt; forms a </a:t>
            </a:r>
            <a:r>
              <a:rPr lang="en-US" altLang="zh-CN" sz="2400" dirty="0">
                <a:solidFill>
                  <a:srgbClr val="FF0000"/>
                </a:solidFill>
              </a:rPr>
              <a:t>cycle</a:t>
            </a:r>
            <a:r>
              <a:rPr lang="en-US" altLang="zh-CN" sz="2400" dirty="0"/>
              <a:t> if 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and all edges on the path are distinct</a:t>
            </a:r>
          </a:p>
          <a:p>
            <a:r>
              <a:rPr lang="en-US" altLang="zh-CN" sz="2400" dirty="0"/>
              <a:t>A cycle is </a:t>
            </a:r>
            <a:r>
              <a:rPr lang="en-US" altLang="zh-CN" sz="2400" dirty="0">
                <a:solidFill>
                  <a:srgbClr val="FF0000"/>
                </a:solidFill>
              </a:rPr>
              <a:t>simple</a:t>
            </a:r>
            <a:r>
              <a:rPr lang="en-US" altLang="zh-CN" sz="2400" dirty="0"/>
              <a:t> if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are distinct</a:t>
            </a:r>
          </a:p>
          <a:p>
            <a:r>
              <a:rPr lang="en-US" altLang="zh-CN" sz="2400" dirty="0"/>
              <a:t>A graph with no cycles is </a:t>
            </a:r>
            <a:r>
              <a:rPr lang="en-US" altLang="zh-CN" sz="2400" dirty="0">
                <a:solidFill>
                  <a:srgbClr val="FF0000"/>
                </a:solidFill>
              </a:rPr>
              <a:t>acyclic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Cycle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"/>
          <a:stretch/>
        </p:blipFill>
        <p:spPr>
          <a:xfrm>
            <a:off x="455253" y="2708920"/>
            <a:ext cx="7268589" cy="38528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395536" y="5445224"/>
            <a:ext cx="5256584" cy="1223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9344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Introduction to Part IV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Review of Basic Graph Search Algorithms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Basic Concepts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The Breadth-First Search (BFS)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The Depth-First Search (DFS)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 Topological Sort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The </a:t>
            </a:r>
            <a:r>
              <a:rPr lang="en-US" altLang="zh-CN" dirty="0"/>
              <a:t>Topological Sort </a:t>
            </a:r>
            <a:r>
              <a:rPr lang="en-US" altLang="zh-CN" sz="2600" dirty="0"/>
              <a:t>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</a:t>
            </a:r>
            <a:r>
              <a:rPr lang="en-US" altLang="zh-CN" dirty="0"/>
              <a:t>Topological Sort</a:t>
            </a:r>
            <a:r>
              <a:rPr lang="en-US" altLang="zh-CN" sz="2600" dirty="0"/>
              <a:t>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600" dirty="0"/>
              <a:t>Strongly Connected Components</a:t>
            </a:r>
            <a:r>
              <a:rPr lang="en-US" altLang="zh-CN" sz="3400" dirty="0"/>
              <a:t>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The Algorithm of Finding SCCs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Algorithm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0131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A path &lt;v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&gt; forms a </a:t>
            </a:r>
            <a:r>
              <a:rPr lang="en-US" altLang="zh-CN" sz="2400" dirty="0">
                <a:solidFill>
                  <a:srgbClr val="FF0000"/>
                </a:solidFill>
              </a:rPr>
              <a:t>cycle</a:t>
            </a:r>
            <a:r>
              <a:rPr lang="en-US" altLang="zh-CN" sz="2400" dirty="0"/>
              <a:t> if 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and all edges on the path are distinct</a:t>
            </a:r>
          </a:p>
          <a:p>
            <a:r>
              <a:rPr lang="en-US" altLang="zh-CN" sz="2400" dirty="0"/>
              <a:t>A cycle is </a:t>
            </a:r>
            <a:r>
              <a:rPr lang="en-US" altLang="zh-CN" sz="2400" dirty="0">
                <a:solidFill>
                  <a:srgbClr val="FF0000"/>
                </a:solidFill>
              </a:rPr>
              <a:t>simple</a:t>
            </a:r>
            <a:r>
              <a:rPr lang="en-US" altLang="zh-CN" sz="2400" dirty="0"/>
              <a:t> if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are distinct</a:t>
            </a:r>
          </a:p>
          <a:p>
            <a:r>
              <a:rPr lang="en-US" altLang="zh-CN" sz="2400" dirty="0"/>
              <a:t>A graph with no cycles is </a:t>
            </a:r>
            <a:r>
              <a:rPr lang="en-US" altLang="zh-CN" sz="2400" dirty="0">
                <a:solidFill>
                  <a:srgbClr val="FF0000"/>
                </a:solidFill>
              </a:rPr>
              <a:t>acyclic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Cycle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"/>
          <a:stretch/>
        </p:blipFill>
        <p:spPr>
          <a:xfrm>
            <a:off x="455253" y="2708920"/>
            <a:ext cx="7268589" cy="38528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395536" y="6104560"/>
            <a:ext cx="5256584" cy="564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1163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A path &lt;v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&gt; forms a </a:t>
            </a:r>
            <a:r>
              <a:rPr lang="en-US" altLang="zh-CN" sz="2400" dirty="0">
                <a:solidFill>
                  <a:srgbClr val="FF0000"/>
                </a:solidFill>
              </a:rPr>
              <a:t>cycle</a:t>
            </a:r>
            <a:r>
              <a:rPr lang="en-US" altLang="zh-CN" sz="2400" dirty="0"/>
              <a:t> if 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and all edges on the path are distinct</a:t>
            </a:r>
          </a:p>
          <a:p>
            <a:r>
              <a:rPr lang="en-US" altLang="zh-CN" sz="2400" dirty="0"/>
              <a:t>A cycle is </a:t>
            </a:r>
            <a:r>
              <a:rPr lang="en-US" altLang="zh-CN" sz="2400" dirty="0">
                <a:solidFill>
                  <a:srgbClr val="FF0000"/>
                </a:solidFill>
              </a:rPr>
              <a:t>simple</a:t>
            </a:r>
            <a:r>
              <a:rPr lang="en-US" altLang="zh-CN" sz="2400" dirty="0"/>
              <a:t> if 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,…,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are distinct</a:t>
            </a:r>
          </a:p>
          <a:p>
            <a:r>
              <a:rPr lang="en-US" altLang="zh-CN" sz="2400" dirty="0"/>
              <a:t>A graph with no cycles is </a:t>
            </a:r>
            <a:r>
              <a:rPr lang="en-US" altLang="zh-CN" sz="2400" dirty="0">
                <a:solidFill>
                  <a:srgbClr val="FF0000"/>
                </a:solidFill>
              </a:rPr>
              <a:t>acyclic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Cycle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"/>
          <a:stretch/>
        </p:blipFill>
        <p:spPr>
          <a:xfrm>
            <a:off x="455253" y="2708920"/>
            <a:ext cx="7268589" cy="38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579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Two vertices are </a:t>
            </a:r>
            <a:r>
              <a:rPr lang="en-US" altLang="zh-CN" sz="2400" dirty="0">
                <a:solidFill>
                  <a:srgbClr val="FF0000"/>
                </a:solidFill>
              </a:rPr>
              <a:t>connected</a:t>
            </a:r>
            <a:r>
              <a:rPr lang="en-US" altLang="zh-CN" sz="2400" dirty="0"/>
              <a:t> if there is a path between them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Connectivity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0339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Two vertices are </a:t>
            </a:r>
            <a:r>
              <a:rPr lang="en-US" altLang="zh-CN" sz="2400" dirty="0">
                <a:solidFill>
                  <a:srgbClr val="FF0000"/>
                </a:solidFill>
              </a:rPr>
              <a:t>connected</a:t>
            </a:r>
            <a:r>
              <a:rPr lang="en-US" altLang="zh-CN" sz="2400" dirty="0"/>
              <a:t> if there is a path between them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A graph is </a:t>
            </a:r>
            <a:r>
              <a:rPr lang="en-US" altLang="zh-CN" sz="2400" dirty="0">
                <a:solidFill>
                  <a:srgbClr val="FF0000"/>
                </a:solidFill>
              </a:rPr>
              <a:t>connected</a:t>
            </a:r>
            <a:r>
              <a:rPr lang="en-US" altLang="zh-CN" sz="2400" dirty="0"/>
              <a:t> if every pair of vertices is connected; otherwise, the graph is </a:t>
            </a:r>
            <a:r>
              <a:rPr lang="en-US" altLang="zh-CN" sz="2400" dirty="0">
                <a:solidFill>
                  <a:srgbClr val="FF0000"/>
                </a:solidFill>
              </a:rPr>
              <a:t>disconnected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Connectivity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027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Two vertices are </a:t>
            </a:r>
            <a:r>
              <a:rPr lang="en-US" altLang="zh-CN" sz="2400" dirty="0">
                <a:solidFill>
                  <a:srgbClr val="FF0000"/>
                </a:solidFill>
              </a:rPr>
              <a:t>connected</a:t>
            </a:r>
            <a:r>
              <a:rPr lang="en-US" altLang="zh-CN" sz="2400" dirty="0"/>
              <a:t> if there is a path between them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A graph is </a:t>
            </a:r>
            <a:r>
              <a:rPr lang="en-US" altLang="zh-CN" sz="2400" dirty="0">
                <a:solidFill>
                  <a:srgbClr val="FF0000"/>
                </a:solidFill>
              </a:rPr>
              <a:t>connected</a:t>
            </a:r>
            <a:r>
              <a:rPr lang="en-US" altLang="zh-CN" sz="2400" dirty="0"/>
              <a:t> if every pair of vertices is connected; otherwise, the graph is </a:t>
            </a:r>
            <a:r>
              <a:rPr lang="en-US" altLang="zh-CN" sz="2400" dirty="0">
                <a:solidFill>
                  <a:srgbClr val="FF0000"/>
                </a:solidFill>
              </a:rPr>
              <a:t>disconnected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rgbClr val="FF0000"/>
                </a:solidFill>
              </a:rPr>
              <a:t>connected components </a:t>
            </a:r>
            <a:r>
              <a:rPr lang="en-US" altLang="zh-CN" sz="2400" dirty="0"/>
              <a:t>of a graph are the equivalence classes of vertices under the "</a:t>
            </a:r>
            <a:r>
              <a:rPr lang="en-US" altLang="zh-CN" sz="2400" i="1" dirty="0"/>
              <a:t>is reachable from</a:t>
            </a:r>
            <a:r>
              <a:rPr lang="en-US" altLang="zh-CN" sz="2400" dirty="0"/>
              <a:t>" relation</a:t>
            </a:r>
            <a:endParaRPr lang="zh-CN" altLang="en-US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Connectivity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1577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Two vertices are </a:t>
            </a:r>
            <a:r>
              <a:rPr lang="en-US" altLang="zh-CN" sz="2400" dirty="0">
                <a:solidFill>
                  <a:srgbClr val="FF0000"/>
                </a:solidFill>
              </a:rPr>
              <a:t>connected</a:t>
            </a:r>
            <a:r>
              <a:rPr lang="en-US" altLang="zh-CN" sz="2400" dirty="0"/>
              <a:t> if there is a path between them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A graph is </a:t>
            </a:r>
            <a:r>
              <a:rPr lang="en-US" altLang="zh-CN" sz="2400" dirty="0">
                <a:solidFill>
                  <a:srgbClr val="FF0000"/>
                </a:solidFill>
              </a:rPr>
              <a:t>connected</a:t>
            </a:r>
            <a:r>
              <a:rPr lang="en-US" altLang="zh-CN" sz="2400" dirty="0"/>
              <a:t> if every pair of vertices is connected; otherwise, the graph is </a:t>
            </a:r>
            <a:r>
              <a:rPr lang="en-US" altLang="zh-CN" sz="2400" dirty="0">
                <a:solidFill>
                  <a:srgbClr val="FF0000"/>
                </a:solidFill>
              </a:rPr>
              <a:t>disconnected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rgbClr val="FF0000"/>
                </a:solidFill>
              </a:rPr>
              <a:t>connected components </a:t>
            </a:r>
            <a:r>
              <a:rPr lang="en-US" altLang="zh-CN" sz="2400" dirty="0"/>
              <a:t>of a graph are the equivalence classes of vertices under the "</a:t>
            </a:r>
            <a:r>
              <a:rPr lang="en-US" altLang="zh-CN" sz="2400" i="1" dirty="0"/>
              <a:t>is reachable from</a:t>
            </a:r>
            <a:r>
              <a:rPr lang="en-US" altLang="zh-CN" sz="2400" dirty="0"/>
              <a:t>" relation</a:t>
            </a:r>
            <a:endParaRPr lang="zh-CN" altLang="en-US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Connectivity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"/>
          <a:stretch/>
        </p:blipFill>
        <p:spPr>
          <a:xfrm>
            <a:off x="1826504" y="2996952"/>
            <a:ext cx="5409792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315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Graph G’ = (V’, E’) is a </a:t>
            </a:r>
            <a:r>
              <a:rPr lang="en-US" altLang="zh-CN" sz="2400" dirty="0">
                <a:solidFill>
                  <a:srgbClr val="FF0000"/>
                </a:solidFill>
              </a:rPr>
              <a:t>subgraph</a:t>
            </a:r>
            <a:r>
              <a:rPr lang="en-US" altLang="zh-CN" sz="2400" dirty="0"/>
              <a:t> of G = (V, E) if V’ ⊆ V and E’ ⊆ E</a:t>
            </a:r>
          </a:p>
          <a:p>
            <a:pPr marL="0" indent="0">
              <a:spcBef>
                <a:spcPts val="0"/>
              </a:spcBef>
              <a:buNone/>
            </a:pPr>
            <a:endParaRPr lang="zh-CN" altLang="en-US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Subgraph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7181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Graph G’ = (V’, E’) is a </a:t>
            </a:r>
            <a:r>
              <a:rPr lang="en-US" altLang="zh-CN" sz="2400" dirty="0">
                <a:solidFill>
                  <a:srgbClr val="FF0000"/>
                </a:solidFill>
              </a:rPr>
              <a:t>subgraph</a:t>
            </a:r>
            <a:r>
              <a:rPr lang="en-US" altLang="zh-CN" sz="2400" dirty="0"/>
              <a:t> of G = (V, E) if V’ ⊆ V and E’ ⊆ E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G’ is an </a:t>
            </a:r>
            <a:r>
              <a:rPr lang="en-US" altLang="zh-CN" sz="2400" dirty="0">
                <a:solidFill>
                  <a:srgbClr val="FF0000"/>
                </a:solidFill>
              </a:rPr>
              <a:t>induced subgraph </a:t>
            </a:r>
            <a:r>
              <a:rPr lang="en-US" altLang="zh-CN" sz="2400" dirty="0"/>
              <a:t>of G if G’ is a subgraph of G and </a:t>
            </a:r>
            <a:r>
              <a:rPr lang="en-US" altLang="zh-CN" sz="2400" i="1" u="sng" dirty="0"/>
              <a:t>every edge of G </a:t>
            </a:r>
            <a:r>
              <a:rPr lang="en-US" altLang="zh-CN" sz="2400" dirty="0"/>
              <a:t>connecting vertices of G’ is </a:t>
            </a:r>
            <a:r>
              <a:rPr lang="en-US" altLang="zh-CN" sz="2400" i="1" u="sng" dirty="0"/>
              <a:t>an edge of G’.</a:t>
            </a:r>
            <a:endParaRPr lang="zh-CN" altLang="en-US" sz="2400" i="1" u="sng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Subgraph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2500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Graph G’ = (V’, E’) is a </a:t>
            </a:r>
            <a:r>
              <a:rPr lang="en-US" altLang="zh-CN" sz="2400" dirty="0">
                <a:solidFill>
                  <a:srgbClr val="FF0000"/>
                </a:solidFill>
              </a:rPr>
              <a:t>subgraph</a:t>
            </a:r>
            <a:r>
              <a:rPr lang="en-US" altLang="zh-CN" sz="2400" dirty="0"/>
              <a:t> of G = (V, E) if V’ ⊆ V and E’ ⊆ E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G’ is an </a:t>
            </a:r>
            <a:r>
              <a:rPr lang="en-US" altLang="zh-CN" sz="2400" dirty="0">
                <a:solidFill>
                  <a:srgbClr val="FF0000"/>
                </a:solidFill>
              </a:rPr>
              <a:t>induced subgraph </a:t>
            </a:r>
            <a:r>
              <a:rPr lang="en-US" altLang="zh-CN" sz="2400" dirty="0"/>
              <a:t>of G if G’ is a subgraph of G and </a:t>
            </a:r>
            <a:r>
              <a:rPr lang="en-US" altLang="zh-CN" sz="2400" i="1" u="sng" dirty="0"/>
              <a:t>every edge of G </a:t>
            </a:r>
            <a:r>
              <a:rPr lang="en-US" altLang="zh-CN" sz="2400" dirty="0"/>
              <a:t>connecting vertices of G’ is </a:t>
            </a:r>
            <a:r>
              <a:rPr lang="en-US" altLang="zh-CN" sz="2400" i="1" u="sng" dirty="0"/>
              <a:t>an edge of G’.</a:t>
            </a:r>
            <a:endParaRPr lang="zh-CN" altLang="en-US" sz="2400" i="1" u="sng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Subgraph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96952"/>
            <a:ext cx="8268854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859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V : set of vertices, E: set of edges. (As a convenience, we will sometimes use V to denote the number of vertices, and E to denote the number of edges.)</a:t>
            </a:r>
          </a:p>
          <a:p>
            <a:pPr eaLnBrk="1" hangingPunct="1"/>
            <a:r>
              <a:rPr lang="en-US" altLang="zh-CN" sz="2400" dirty="0">
                <a:solidFill>
                  <a:srgbClr val="0070C0"/>
                </a:solidFill>
              </a:rPr>
              <a:t>Adjacency list representation</a:t>
            </a:r>
            <a:r>
              <a:rPr lang="en-US" altLang="zh-CN" sz="2400" dirty="0"/>
              <a:t>: O(V + E) storage </a:t>
            </a:r>
            <a:r>
              <a:rPr lang="en-US" altLang="zh-CN" sz="2400" dirty="0" err="1"/>
              <a:t>Adj</a:t>
            </a:r>
            <a:r>
              <a:rPr lang="en-US" altLang="zh-CN" sz="2400" dirty="0"/>
              <a:t>[u] — linked list of all v such that (u, v) </a:t>
            </a:r>
            <a:r>
              <a:rPr lang="zh-CN" altLang="en-US" sz="2400" dirty="0"/>
              <a:t>∈</a:t>
            </a:r>
            <a:r>
              <a:rPr lang="en-US" altLang="zh-CN" sz="2400" dirty="0"/>
              <a:t> E.</a:t>
            </a:r>
          </a:p>
          <a:p>
            <a:pPr eaLnBrk="1" hangingPunct="1"/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Representations of Graphs: Adjacency List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553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Extremely useful tool in modeling problems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Graphs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5589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V : set of vertices, E: set of edges. (As a convenience, we will sometimes use V to denote the number of vertices, and E to denote the number of edges.)</a:t>
            </a:r>
          </a:p>
          <a:p>
            <a:pPr eaLnBrk="1" hangingPunct="1"/>
            <a:r>
              <a:rPr lang="en-US" altLang="zh-CN" sz="2400" dirty="0">
                <a:solidFill>
                  <a:srgbClr val="0070C0"/>
                </a:solidFill>
              </a:rPr>
              <a:t>Adjacency list representation</a:t>
            </a:r>
            <a:r>
              <a:rPr lang="en-US" altLang="zh-CN" sz="2400" dirty="0"/>
              <a:t>: O(V + E) storage </a:t>
            </a:r>
            <a:r>
              <a:rPr lang="en-US" altLang="zh-CN" sz="2400" dirty="0" err="1"/>
              <a:t>Adj</a:t>
            </a:r>
            <a:r>
              <a:rPr lang="en-US" altLang="zh-CN" sz="2400" dirty="0"/>
              <a:t>[u] — linked list of all v such that (u, v) </a:t>
            </a:r>
            <a:r>
              <a:rPr lang="zh-CN" altLang="en-US" sz="2400" dirty="0"/>
              <a:t>∈</a:t>
            </a:r>
            <a:r>
              <a:rPr lang="en-US" altLang="zh-CN" sz="2400" dirty="0"/>
              <a:t> E.</a:t>
            </a:r>
          </a:p>
          <a:p>
            <a:pPr lvl="1" eaLnBrk="1" hangingPunct="1"/>
            <a:r>
              <a:rPr lang="en-US" altLang="zh-CN" sz="2000" dirty="0" err="1"/>
              <a:t>Adj</a:t>
            </a:r>
            <a:r>
              <a:rPr lang="en-US" altLang="zh-CN" sz="2000" dirty="0"/>
              <a:t>[0] = {1, 3, 9}; </a:t>
            </a:r>
            <a:r>
              <a:rPr lang="en-US" altLang="zh-CN" sz="2000" dirty="0" err="1"/>
              <a:t>Adj</a:t>
            </a:r>
            <a:r>
              <a:rPr lang="en-US" altLang="zh-CN" sz="2000" dirty="0"/>
              <a:t>[1] = {0, 9, 2}; ...</a:t>
            </a:r>
          </a:p>
          <a:p>
            <a:pPr eaLnBrk="1" hangingPunct="1"/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Representations of Graphs: Adjacency List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028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V : set of vertices, E: set of edges. (As a convenience, we will sometimes use V to denote the number of vertices, and E to denote the number of edges.)</a:t>
            </a:r>
          </a:p>
          <a:p>
            <a:pPr eaLnBrk="1" hangingPunct="1"/>
            <a:r>
              <a:rPr lang="en-US" altLang="zh-CN" sz="2400" dirty="0">
                <a:solidFill>
                  <a:srgbClr val="0070C0"/>
                </a:solidFill>
              </a:rPr>
              <a:t>Adjacency list representation</a:t>
            </a:r>
            <a:r>
              <a:rPr lang="en-US" altLang="zh-CN" sz="2400" dirty="0"/>
              <a:t>: O(V + E) storage </a:t>
            </a:r>
            <a:r>
              <a:rPr lang="en-US" altLang="zh-CN" sz="2400" dirty="0" err="1"/>
              <a:t>Adj</a:t>
            </a:r>
            <a:r>
              <a:rPr lang="en-US" altLang="zh-CN" sz="2400" dirty="0"/>
              <a:t>[u] — linked list of all v such that (u, v) </a:t>
            </a:r>
            <a:r>
              <a:rPr lang="zh-CN" altLang="en-US" sz="2400" dirty="0"/>
              <a:t>∈</a:t>
            </a:r>
            <a:r>
              <a:rPr lang="en-US" altLang="zh-CN" sz="2400" dirty="0"/>
              <a:t> E.</a:t>
            </a:r>
          </a:p>
          <a:p>
            <a:pPr lvl="1" eaLnBrk="1" hangingPunct="1"/>
            <a:r>
              <a:rPr lang="en-US" altLang="zh-CN" sz="2000" dirty="0" err="1"/>
              <a:t>Adj</a:t>
            </a:r>
            <a:r>
              <a:rPr lang="en-US" altLang="zh-CN" sz="2000" dirty="0"/>
              <a:t>[0] = {1, 3, 9}; </a:t>
            </a:r>
            <a:r>
              <a:rPr lang="en-US" altLang="zh-CN" sz="2000" dirty="0" err="1"/>
              <a:t>Adj</a:t>
            </a:r>
            <a:r>
              <a:rPr lang="en-US" altLang="zh-CN" sz="2000" dirty="0"/>
              <a:t>[1] = {0, 9, 2}; ...</a:t>
            </a:r>
          </a:p>
          <a:p>
            <a:pPr eaLnBrk="1" hangingPunct="1"/>
            <a:r>
              <a:rPr lang="en-US" altLang="zh-CN" sz="2400" dirty="0"/>
              <a:t>Can retrieve all the neighbors of u in O(degree(u)) time</a:t>
            </a:r>
          </a:p>
          <a:p>
            <a:pPr eaLnBrk="1" hangingPunct="1"/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Representations of Graphs: Adjacency List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4" y="3933056"/>
            <a:ext cx="7935432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520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it-IT" altLang="zh-CN" sz="2400" dirty="0">
                <a:solidFill>
                  <a:srgbClr val="0070C0"/>
                </a:solidFill>
              </a:rPr>
              <a:t>Adjacency matrix representation</a:t>
            </a:r>
            <a:r>
              <a:rPr lang="it-IT" altLang="zh-CN" sz="2400" dirty="0"/>
              <a:t>: O(V</a:t>
            </a:r>
            <a:r>
              <a:rPr lang="it-IT" altLang="zh-CN" sz="2400" baseline="30000" dirty="0"/>
              <a:t>2</a:t>
            </a:r>
            <a:r>
              <a:rPr lang="it-IT" altLang="zh-CN" sz="2400" dirty="0"/>
              <a:t>) storage</a:t>
            </a:r>
            <a:br>
              <a:rPr lang="it-IT" altLang="zh-CN" sz="2400" dirty="0"/>
            </a:br>
            <a:r>
              <a:rPr lang="it-IT" altLang="zh-CN" sz="2400" dirty="0"/>
              <a:t>A = [a</a:t>
            </a:r>
            <a:r>
              <a:rPr lang="it-IT" altLang="zh-CN" sz="2400" baseline="-25000" dirty="0"/>
              <a:t>ij</a:t>
            </a:r>
            <a:r>
              <a:rPr lang="it-IT" altLang="zh-CN" sz="2400" dirty="0"/>
              <a:t>], a</a:t>
            </a:r>
            <a:r>
              <a:rPr lang="it-IT" altLang="zh-CN" sz="2400" baseline="-25000" dirty="0"/>
              <a:t>ij</a:t>
            </a:r>
            <a:r>
              <a:rPr lang="it-IT" altLang="zh-CN" sz="2400" dirty="0"/>
              <a:t> = 1 if (v</a:t>
            </a:r>
            <a:r>
              <a:rPr lang="it-IT" altLang="zh-CN" sz="2400" baseline="-25000" dirty="0"/>
              <a:t>i</a:t>
            </a:r>
            <a:r>
              <a:rPr lang="it-IT" altLang="zh-CN" sz="2400" dirty="0"/>
              <a:t>, v</a:t>
            </a:r>
            <a:r>
              <a:rPr lang="it-IT" altLang="zh-CN" sz="2400" baseline="-25000" dirty="0"/>
              <a:t>j</a:t>
            </a:r>
            <a:r>
              <a:rPr lang="it-IT" altLang="zh-CN" sz="2400" dirty="0"/>
              <a:t>) </a:t>
            </a:r>
            <a:r>
              <a:rPr lang="zh-CN" altLang="en-US" sz="2400" dirty="0"/>
              <a:t>∈</a:t>
            </a:r>
            <a:r>
              <a:rPr lang="it-IT" altLang="zh-CN" sz="2400" dirty="0"/>
              <a:t> E;</a:t>
            </a:r>
            <a:br>
              <a:rPr lang="it-IT" altLang="zh-CN" sz="2400" dirty="0"/>
            </a:br>
            <a:r>
              <a:rPr lang="it-IT" altLang="zh-CN" sz="2400" dirty="0"/>
              <a:t>              a</a:t>
            </a:r>
            <a:r>
              <a:rPr lang="it-IT" altLang="zh-CN" sz="2400" baseline="-25000" dirty="0"/>
              <a:t>ij</a:t>
            </a:r>
            <a:r>
              <a:rPr lang="it-IT" altLang="zh-CN" sz="2400" dirty="0"/>
              <a:t> = 0 if (v</a:t>
            </a:r>
            <a:r>
              <a:rPr lang="it-IT" altLang="zh-CN" sz="2400" baseline="-25000" dirty="0"/>
              <a:t>i</a:t>
            </a:r>
            <a:r>
              <a:rPr lang="en-US" altLang="zh-CN" sz="2400" dirty="0"/>
              <a:t>,</a:t>
            </a:r>
            <a:r>
              <a:rPr lang="it-IT" altLang="zh-CN" sz="2400" dirty="0"/>
              <a:t> v</a:t>
            </a:r>
            <a:r>
              <a:rPr lang="it-IT" altLang="zh-CN" sz="2400" baseline="-25000" dirty="0"/>
              <a:t>j</a:t>
            </a:r>
            <a:r>
              <a:rPr lang="it-IT" altLang="zh-CN" sz="2400" dirty="0"/>
              <a:t>) </a:t>
            </a:r>
            <a:r>
              <a:rPr lang="zh-CN" altLang="en-US" sz="2400" dirty="0"/>
              <a:t>∉</a:t>
            </a:r>
            <a:r>
              <a:rPr lang="it-IT" altLang="zh-CN" sz="2400" dirty="0"/>
              <a:t> E.</a:t>
            </a:r>
            <a:br>
              <a:rPr lang="it-IT" altLang="zh-CN" sz="2400" dirty="0"/>
            </a:br>
            <a:r>
              <a:rPr lang="en-US" altLang="zh-CN" sz="2400" dirty="0"/>
              <a:t>For an undirected graph, the adjacency matrix is always </a:t>
            </a:r>
            <a:r>
              <a:rPr lang="en-US" altLang="zh-CN" sz="2400" dirty="0">
                <a:solidFill>
                  <a:srgbClr val="00B050"/>
                </a:solidFill>
              </a:rPr>
              <a:t>symmetric</a:t>
            </a:r>
            <a:r>
              <a:rPr lang="en-US" altLang="zh-CN" sz="2400" dirty="0"/>
              <a:t>.</a:t>
            </a:r>
            <a:endParaRPr lang="it-IT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Representations of Graphs: Adjacency Matrix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3334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it-IT" altLang="zh-CN" sz="2400" dirty="0">
                <a:solidFill>
                  <a:srgbClr val="0070C0"/>
                </a:solidFill>
              </a:rPr>
              <a:t>Adjacency matrix representation</a:t>
            </a:r>
            <a:r>
              <a:rPr lang="it-IT" altLang="zh-CN" sz="2400" dirty="0"/>
              <a:t>: O(V</a:t>
            </a:r>
            <a:r>
              <a:rPr lang="it-IT" altLang="zh-CN" sz="2400" baseline="30000" dirty="0"/>
              <a:t>2</a:t>
            </a:r>
            <a:r>
              <a:rPr lang="it-IT" altLang="zh-CN" sz="2400" dirty="0"/>
              <a:t>) storage</a:t>
            </a:r>
            <a:br>
              <a:rPr lang="it-IT" altLang="zh-CN" sz="2400" dirty="0"/>
            </a:br>
            <a:r>
              <a:rPr lang="it-IT" altLang="zh-CN" sz="2400" dirty="0"/>
              <a:t>A = [a</a:t>
            </a:r>
            <a:r>
              <a:rPr lang="it-IT" altLang="zh-CN" sz="2400" baseline="-25000" dirty="0"/>
              <a:t>ij</a:t>
            </a:r>
            <a:r>
              <a:rPr lang="it-IT" altLang="zh-CN" sz="2400" dirty="0"/>
              <a:t>], a</a:t>
            </a:r>
            <a:r>
              <a:rPr lang="it-IT" altLang="zh-CN" sz="2400" baseline="-25000" dirty="0"/>
              <a:t>ij</a:t>
            </a:r>
            <a:r>
              <a:rPr lang="it-IT" altLang="zh-CN" sz="2400" dirty="0"/>
              <a:t> = 1 if (v</a:t>
            </a:r>
            <a:r>
              <a:rPr lang="it-IT" altLang="zh-CN" sz="2400" baseline="-25000" dirty="0"/>
              <a:t>i</a:t>
            </a:r>
            <a:r>
              <a:rPr lang="it-IT" altLang="zh-CN" sz="2400" dirty="0"/>
              <a:t>, v</a:t>
            </a:r>
            <a:r>
              <a:rPr lang="it-IT" altLang="zh-CN" sz="2400" baseline="-25000" dirty="0"/>
              <a:t>j</a:t>
            </a:r>
            <a:r>
              <a:rPr lang="it-IT" altLang="zh-CN" sz="2400" dirty="0"/>
              <a:t>) </a:t>
            </a:r>
            <a:r>
              <a:rPr lang="zh-CN" altLang="en-US" sz="2400" dirty="0"/>
              <a:t>∈</a:t>
            </a:r>
            <a:r>
              <a:rPr lang="it-IT" altLang="zh-CN" sz="2400" dirty="0"/>
              <a:t> E;</a:t>
            </a:r>
            <a:br>
              <a:rPr lang="it-IT" altLang="zh-CN" sz="2400" dirty="0"/>
            </a:br>
            <a:r>
              <a:rPr lang="it-IT" altLang="zh-CN" sz="2400" dirty="0"/>
              <a:t>              a</a:t>
            </a:r>
            <a:r>
              <a:rPr lang="it-IT" altLang="zh-CN" sz="2400" baseline="-25000" dirty="0"/>
              <a:t>ij</a:t>
            </a:r>
            <a:r>
              <a:rPr lang="it-IT" altLang="zh-CN" sz="2400" dirty="0"/>
              <a:t> = 0 if (v</a:t>
            </a:r>
            <a:r>
              <a:rPr lang="it-IT" altLang="zh-CN" sz="2400" baseline="-25000" dirty="0"/>
              <a:t>i</a:t>
            </a:r>
            <a:r>
              <a:rPr lang="en-US" altLang="zh-CN" sz="2400" dirty="0"/>
              <a:t>,</a:t>
            </a:r>
            <a:r>
              <a:rPr lang="it-IT" altLang="zh-CN" sz="2400" dirty="0"/>
              <a:t> v</a:t>
            </a:r>
            <a:r>
              <a:rPr lang="it-IT" altLang="zh-CN" sz="2400" baseline="-25000" dirty="0"/>
              <a:t>j</a:t>
            </a:r>
            <a:r>
              <a:rPr lang="it-IT" altLang="zh-CN" sz="2400" dirty="0"/>
              <a:t>) </a:t>
            </a:r>
            <a:r>
              <a:rPr lang="zh-CN" altLang="en-US" sz="2400" dirty="0"/>
              <a:t>∉</a:t>
            </a:r>
            <a:r>
              <a:rPr lang="it-IT" altLang="zh-CN" sz="2400" dirty="0"/>
              <a:t> E.</a:t>
            </a:r>
            <a:br>
              <a:rPr lang="it-IT" altLang="zh-CN" sz="2400" dirty="0"/>
            </a:br>
            <a:r>
              <a:rPr lang="en-US" altLang="zh-CN" sz="2400" dirty="0"/>
              <a:t>For an undirected graph, the adjacency matrix is always </a:t>
            </a:r>
            <a:r>
              <a:rPr lang="en-US" altLang="zh-CN" sz="2400" dirty="0">
                <a:solidFill>
                  <a:srgbClr val="00B050"/>
                </a:solidFill>
              </a:rPr>
              <a:t>symmetric</a:t>
            </a:r>
            <a:r>
              <a:rPr lang="en-US" altLang="zh-CN" sz="2400" dirty="0"/>
              <a:t>.</a:t>
            </a:r>
            <a:endParaRPr lang="it-IT" altLang="zh-CN" sz="2400" dirty="0"/>
          </a:p>
          <a:p>
            <a:pPr eaLnBrk="1" hangingPunct="1"/>
            <a:r>
              <a:rPr lang="en-US" altLang="zh-CN" sz="2400" dirty="0"/>
              <a:t>Can check if u and v are connected in O(1) time.</a:t>
            </a:r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Representations of Graphs: Adjacency Matrix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0" y="3364772"/>
            <a:ext cx="8202170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540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Introduction to Part IV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Review of Basic Graph Search Algorithms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Basic Concepts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The Breadth-First Search (BFS)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The Depth-First Search (DFS)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 Topological Sort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The </a:t>
            </a:r>
            <a:r>
              <a:rPr lang="en-US" altLang="zh-CN" dirty="0"/>
              <a:t>Topological Sort </a:t>
            </a:r>
            <a:r>
              <a:rPr lang="en-US" altLang="zh-CN" sz="2600" dirty="0"/>
              <a:t>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</a:t>
            </a:r>
            <a:r>
              <a:rPr lang="en-US" altLang="zh-CN" dirty="0"/>
              <a:t>Topological Sort</a:t>
            </a:r>
            <a:r>
              <a:rPr lang="en-US" altLang="zh-CN" sz="2600" dirty="0"/>
              <a:t>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600" dirty="0"/>
              <a:t>Strongly Connected Components</a:t>
            </a:r>
            <a:r>
              <a:rPr lang="en-US" altLang="zh-CN" sz="3400" dirty="0"/>
              <a:t>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The Algorithm of Finding SCCs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Algorithm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68109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400" dirty="0"/>
              <a:t>What does Breadth-First Search (BFS) do?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Breadth-First Search (BFS)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9038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400" dirty="0"/>
              <a:t>What does Breadth-First Search (BFS) do?</a:t>
            </a:r>
          </a:p>
          <a:p>
            <a:pPr eaLnBrk="1" hangingPunct="1"/>
            <a:r>
              <a:rPr lang="en-US" altLang="zh-CN" sz="2400" dirty="0"/>
              <a:t>Traverse all vertices in graph, and thereby</a:t>
            </a:r>
          </a:p>
          <a:p>
            <a:pPr eaLnBrk="1" hangingPunct="1"/>
            <a:r>
              <a:rPr lang="en-US" altLang="zh-CN" sz="2400" dirty="0"/>
              <a:t>Reveal properties of the graph</a:t>
            </a:r>
          </a:p>
          <a:p>
            <a:pPr eaLnBrk="1" hangingPunct="1"/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Breadth-First Search (BFS)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549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400" dirty="0"/>
              <a:t>What does Breadth-First Search (BFS) do?</a:t>
            </a:r>
          </a:p>
          <a:p>
            <a:pPr eaLnBrk="1" hangingPunct="1"/>
            <a:r>
              <a:rPr lang="en-US" altLang="zh-CN" sz="2400" dirty="0"/>
              <a:t>Traverse all vertices in graph, and thereby</a:t>
            </a:r>
          </a:p>
          <a:p>
            <a:pPr eaLnBrk="1" hangingPunct="1"/>
            <a:r>
              <a:rPr lang="en-US" altLang="zh-CN" sz="2400" dirty="0"/>
              <a:t>Reveal properties of the graph</a:t>
            </a:r>
          </a:p>
          <a:p>
            <a:pPr eaLnBrk="1" hangingPunct="1"/>
            <a:endParaRPr lang="en-US" altLang="zh-CN" sz="2400" dirty="0"/>
          </a:p>
          <a:p>
            <a:pPr marL="0" indent="0" eaLnBrk="1" hangingPunct="1">
              <a:buNone/>
            </a:pPr>
            <a:r>
              <a:rPr lang="en-US" altLang="zh-CN" sz="2400" dirty="0"/>
              <a:t>Three arrays are used to keep information gathered during traversal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Breadth-First Search (BFS)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8010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400" dirty="0"/>
              <a:t>What does Breadth-First Search (BFS) do?</a:t>
            </a:r>
          </a:p>
          <a:p>
            <a:pPr eaLnBrk="1" hangingPunct="1"/>
            <a:r>
              <a:rPr lang="en-US" altLang="zh-CN" sz="2400" dirty="0"/>
              <a:t>Traverse all vertices in graph, and thereby</a:t>
            </a:r>
          </a:p>
          <a:p>
            <a:pPr eaLnBrk="1" hangingPunct="1"/>
            <a:r>
              <a:rPr lang="en-US" altLang="zh-CN" sz="2400" dirty="0"/>
              <a:t>Reveal properties of the graph</a:t>
            </a:r>
          </a:p>
          <a:p>
            <a:pPr eaLnBrk="1" hangingPunct="1"/>
            <a:endParaRPr lang="en-US" altLang="zh-CN" sz="2400" dirty="0"/>
          </a:p>
          <a:p>
            <a:pPr marL="0" indent="0" eaLnBrk="1" hangingPunct="1">
              <a:buNone/>
            </a:pPr>
            <a:r>
              <a:rPr lang="en-US" altLang="zh-CN" sz="2400" dirty="0"/>
              <a:t>Three arrays are used to keep information gathered during traversal</a:t>
            </a:r>
          </a:p>
          <a:p>
            <a:pPr eaLnBrk="1" hangingPunct="1"/>
            <a:r>
              <a:rPr lang="en-US" altLang="zh-CN" sz="2400" dirty="0">
                <a:solidFill>
                  <a:srgbClr val="0070C0"/>
                </a:solidFill>
              </a:rPr>
              <a:t>color[u]</a:t>
            </a:r>
            <a:r>
              <a:rPr lang="en-US" altLang="zh-CN" sz="2400" dirty="0"/>
              <a:t>: the </a:t>
            </a:r>
            <a:r>
              <a:rPr lang="en-US" altLang="zh-CN" sz="2400" dirty="0">
                <a:solidFill>
                  <a:srgbClr val="FF0000"/>
                </a:solidFill>
              </a:rPr>
              <a:t>color</a:t>
            </a:r>
            <a:r>
              <a:rPr lang="en-US" altLang="zh-CN" sz="2400" dirty="0"/>
              <a:t> of each vertex visited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Breadth-First Search (BFS)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0878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400" dirty="0"/>
              <a:t>What does Breadth-First Search (BFS) do?</a:t>
            </a:r>
          </a:p>
          <a:p>
            <a:pPr eaLnBrk="1" hangingPunct="1"/>
            <a:r>
              <a:rPr lang="en-US" altLang="zh-CN" sz="2400" dirty="0"/>
              <a:t>Traverse all vertices in graph, and thereby</a:t>
            </a:r>
          </a:p>
          <a:p>
            <a:pPr eaLnBrk="1" hangingPunct="1"/>
            <a:r>
              <a:rPr lang="en-US" altLang="zh-CN" sz="2400" dirty="0"/>
              <a:t>Reveal properties of the graph</a:t>
            </a:r>
          </a:p>
          <a:p>
            <a:pPr eaLnBrk="1" hangingPunct="1"/>
            <a:endParaRPr lang="en-US" altLang="zh-CN" sz="2400" dirty="0"/>
          </a:p>
          <a:p>
            <a:pPr marL="0" indent="0" eaLnBrk="1" hangingPunct="1">
              <a:buNone/>
            </a:pPr>
            <a:r>
              <a:rPr lang="en-US" altLang="zh-CN" sz="2400" dirty="0"/>
              <a:t>Three arrays are used to keep information gathered during traversal</a:t>
            </a:r>
          </a:p>
          <a:p>
            <a:pPr eaLnBrk="1" hangingPunct="1"/>
            <a:r>
              <a:rPr lang="en-US" altLang="zh-CN" sz="2400" dirty="0">
                <a:solidFill>
                  <a:srgbClr val="0070C0"/>
                </a:solidFill>
              </a:rPr>
              <a:t>color[u]</a:t>
            </a:r>
            <a:r>
              <a:rPr lang="en-US" altLang="zh-CN" sz="2400" dirty="0"/>
              <a:t>: the </a:t>
            </a:r>
            <a:r>
              <a:rPr lang="en-US" altLang="zh-CN" sz="2400" dirty="0">
                <a:solidFill>
                  <a:srgbClr val="FF0000"/>
                </a:solidFill>
              </a:rPr>
              <a:t>color</a:t>
            </a:r>
            <a:r>
              <a:rPr lang="en-US" altLang="zh-CN" sz="2400" dirty="0"/>
              <a:t> of each vertex visited</a:t>
            </a:r>
          </a:p>
          <a:p>
            <a:pPr lvl="1" eaLnBrk="1" hangingPunct="1"/>
            <a:r>
              <a:rPr lang="en-US" altLang="zh-CN" sz="2000" dirty="0">
                <a:solidFill>
                  <a:srgbClr val="00B050"/>
                </a:solidFill>
              </a:rPr>
              <a:t>WHITE</a:t>
            </a:r>
            <a:r>
              <a:rPr lang="en-US" altLang="zh-CN" sz="2000" dirty="0"/>
              <a:t>: undiscovered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Breadth-First Search (BFS)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986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Extremely useful tool in modeling problems</a:t>
            </a:r>
          </a:p>
          <a:p>
            <a:pPr eaLnBrk="1" hangingPunct="1"/>
            <a:r>
              <a:rPr lang="en-US" altLang="zh-CN" sz="2800" dirty="0"/>
              <a:t>Consist of:</a:t>
            </a:r>
          </a:p>
          <a:p>
            <a:pPr lvl="1" eaLnBrk="1" hangingPunct="1"/>
            <a:r>
              <a:rPr lang="en-US" altLang="zh-CN" sz="2400" dirty="0"/>
              <a:t>Vertices</a:t>
            </a:r>
          </a:p>
          <a:p>
            <a:pPr lvl="1" eaLnBrk="1" hangingPunct="1"/>
            <a:r>
              <a:rPr lang="en-US" altLang="zh-CN" sz="2400" dirty="0"/>
              <a:t>Edges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Graphs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41" y="3174037"/>
            <a:ext cx="8364117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015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400" dirty="0"/>
              <a:t>What does Breadth-First Search (BFS) do?</a:t>
            </a:r>
          </a:p>
          <a:p>
            <a:pPr eaLnBrk="1" hangingPunct="1"/>
            <a:r>
              <a:rPr lang="en-US" altLang="zh-CN" sz="2400" dirty="0"/>
              <a:t>Traverse all vertices in graph, and thereby</a:t>
            </a:r>
          </a:p>
          <a:p>
            <a:pPr eaLnBrk="1" hangingPunct="1"/>
            <a:r>
              <a:rPr lang="en-US" altLang="zh-CN" sz="2400" dirty="0"/>
              <a:t>Reveal properties of the graph</a:t>
            </a:r>
          </a:p>
          <a:p>
            <a:pPr eaLnBrk="1" hangingPunct="1"/>
            <a:endParaRPr lang="en-US" altLang="zh-CN" sz="2400" dirty="0"/>
          </a:p>
          <a:p>
            <a:pPr marL="0" indent="0" eaLnBrk="1" hangingPunct="1">
              <a:buNone/>
            </a:pPr>
            <a:r>
              <a:rPr lang="en-US" altLang="zh-CN" sz="2400" dirty="0"/>
              <a:t>Three arrays are used to keep information gathered during traversal</a:t>
            </a:r>
          </a:p>
          <a:p>
            <a:pPr eaLnBrk="1" hangingPunct="1"/>
            <a:r>
              <a:rPr lang="en-US" altLang="zh-CN" sz="2400" dirty="0">
                <a:solidFill>
                  <a:srgbClr val="0070C0"/>
                </a:solidFill>
              </a:rPr>
              <a:t>color[u]</a:t>
            </a:r>
            <a:r>
              <a:rPr lang="en-US" altLang="zh-CN" sz="2400" dirty="0"/>
              <a:t>: the </a:t>
            </a:r>
            <a:r>
              <a:rPr lang="en-US" altLang="zh-CN" sz="2400" dirty="0">
                <a:solidFill>
                  <a:srgbClr val="FF0000"/>
                </a:solidFill>
              </a:rPr>
              <a:t>color</a:t>
            </a:r>
            <a:r>
              <a:rPr lang="en-US" altLang="zh-CN" sz="2400" dirty="0"/>
              <a:t> of each vertex visited</a:t>
            </a:r>
          </a:p>
          <a:p>
            <a:pPr lvl="1" eaLnBrk="1" hangingPunct="1"/>
            <a:r>
              <a:rPr lang="en-US" altLang="zh-CN" sz="2000" dirty="0">
                <a:solidFill>
                  <a:srgbClr val="00B050"/>
                </a:solidFill>
              </a:rPr>
              <a:t>WHITE</a:t>
            </a:r>
            <a:r>
              <a:rPr lang="en-US" altLang="zh-CN" sz="2000" dirty="0"/>
              <a:t>: undiscovered</a:t>
            </a:r>
          </a:p>
          <a:p>
            <a:pPr lvl="1" eaLnBrk="1" hangingPunct="1"/>
            <a:r>
              <a:rPr lang="en-US" altLang="zh-CN" sz="2000" dirty="0">
                <a:solidFill>
                  <a:srgbClr val="00B050"/>
                </a:solidFill>
              </a:rPr>
              <a:t>GRAY</a:t>
            </a:r>
            <a:r>
              <a:rPr lang="en-US" altLang="zh-CN" sz="2000" dirty="0"/>
              <a:t>: discovered but not finished processing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Breadth-First Search (BFS)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3935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400" dirty="0"/>
              <a:t>What does Breadth-First Search (BFS) do?</a:t>
            </a:r>
          </a:p>
          <a:p>
            <a:pPr eaLnBrk="1" hangingPunct="1"/>
            <a:r>
              <a:rPr lang="en-US" altLang="zh-CN" sz="2400" dirty="0"/>
              <a:t>Traverse all vertices in graph, and thereby</a:t>
            </a:r>
          </a:p>
          <a:p>
            <a:pPr eaLnBrk="1" hangingPunct="1"/>
            <a:r>
              <a:rPr lang="en-US" altLang="zh-CN" sz="2400" dirty="0"/>
              <a:t>Reveal properties of the graph</a:t>
            </a:r>
          </a:p>
          <a:p>
            <a:pPr eaLnBrk="1" hangingPunct="1"/>
            <a:endParaRPr lang="en-US" altLang="zh-CN" sz="2400" dirty="0"/>
          </a:p>
          <a:p>
            <a:pPr marL="0" indent="0" eaLnBrk="1" hangingPunct="1">
              <a:buNone/>
            </a:pPr>
            <a:r>
              <a:rPr lang="en-US" altLang="zh-CN" sz="2400" dirty="0"/>
              <a:t>Three arrays are used to keep information gathered during traversal</a:t>
            </a:r>
          </a:p>
          <a:p>
            <a:pPr eaLnBrk="1" hangingPunct="1"/>
            <a:r>
              <a:rPr lang="en-US" altLang="zh-CN" sz="2400" dirty="0">
                <a:solidFill>
                  <a:srgbClr val="0070C0"/>
                </a:solidFill>
              </a:rPr>
              <a:t>color[u]</a:t>
            </a:r>
            <a:r>
              <a:rPr lang="en-US" altLang="zh-CN" sz="2400" dirty="0"/>
              <a:t>: the </a:t>
            </a:r>
            <a:r>
              <a:rPr lang="en-US" altLang="zh-CN" sz="2400" dirty="0">
                <a:solidFill>
                  <a:srgbClr val="FF0000"/>
                </a:solidFill>
              </a:rPr>
              <a:t>color</a:t>
            </a:r>
            <a:r>
              <a:rPr lang="en-US" altLang="zh-CN" sz="2400" dirty="0"/>
              <a:t> of each vertex visited</a:t>
            </a:r>
          </a:p>
          <a:p>
            <a:pPr lvl="1" eaLnBrk="1" hangingPunct="1"/>
            <a:r>
              <a:rPr lang="en-US" altLang="zh-CN" sz="2000" dirty="0">
                <a:solidFill>
                  <a:srgbClr val="00B050"/>
                </a:solidFill>
              </a:rPr>
              <a:t>WHITE</a:t>
            </a:r>
            <a:r>
              <a:rPr lang="en-US" altLang="zh-CN" sz="2000" dirty="0"/>
              <a:t>: undiscovered</a:t>
            </a:r>
          </a:p>
          <a:p>
            <a:pPr lvl="1" eaLnBrk="1" hangingPunct="1"/>
            <a:r>
              <a:rPr lang="en-US" altLang="zh-CN" sz="2000" dirty="0">
                <a:solidFill>
                  <a:srgbClr val="00B050"/>
                </a:solidFill>
              </a:rPr>
              <a:t>GRAY</a:t>
            </a:r>
            <a:r>
              <a:rPr lang="en-US" altLang="zh-CN" sz="2000" dirty="0"/>
              <a:t>: discovered but not finished processing</a:t>
            </a:r>
          </a:p>
          <a:p>
            <a:pPr lvl="1" eaLnBrk="1" hangingPunct="1"/>
            <a:r>
              <a:rPr lang="en-US" altLang="zh-CN" sz="2000" dirty="0">
                <a:solidFill>
                  <a:srgbClr val="00B050"/>
                </a:solidFill>
              </a:rPr>
              <a:t>BLACK</a:t>
            </a:r>
            <a:r>
              <a:rPr lang="en-US" altLang="zh-CN" sz="2000" dirty="0"/>
              <a:t>: finished processing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Breadth-First Search (BFS)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6652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400" dirty="0"/>
              <a:t>What does Breadth-First Search (BFS) do?</a:t>
            </a:r>
          </a:p>
          <a:p>
            <a:pPr eaLnBrk="1" hangingPunct="1"/>
            <a:r>
              <a:rPr lang="en-US" altLang="zh-CN" sz="2400" dirty="0"/>
              <a:t>Traverse all vertices in graph, and thereby</a:t>
            </a:r>
          </a:p>
          <a:p>
            <a:pPr eaLnBrk="1" hangingPunct="1"/>
            <a:r>
              <a:rPr lang="en-US" altLang="zh-CN" sz="2400" dirty="0"/>
              <a:t>Reveal properties of the graph</a:t>
            </a:r>
          </a:p>
          <a:p>
            <a:pPr eaLnBrk="1" hangingPunct="1"/>
            <a:endParaRPr lang="en-US" altLang="zh-CN" sz="2400" dirty="0"/>
          </a:p>
          <a:p>
            <a:pPr marL="0" indent="0" eaLnBrk="1" hangingPunct="1">
              <a:buNone/>
            </a:pPr>
            <a:r>
              <a:rPr lang="en-US" altLang="zh-CN" sz="2400" dirty="0"/>
              <a:t>Three arrays are used to keep information gathered during traversal</a:t>
            </a:r>
          </a:p>
          <a:p>
            <a:pPr eaLnBrk="1" hangingPunct="1"/>
            <a:r>
              <a:rPr lang="en-US" altLang="zh-CN" sz="2400" dirty="0">
                <a:solidFill>
                  <a:srgbClr val="0070C0"/>
                </a:solidFill>
              </a:rPr>
              <a:t>color[u]</a:t>
            </a:r>
            <a:r>
              <a:rPr lang="en-US" altLang="zh-CN" sz="2400" dirty="0"/>
              <a:t>: the </a:t>
            </a:r>
            <a:r>
              <a:rPr lang="en-US" altLang="zh-CN" sz="2400" dirty="0">
                <a:solidFill>
                  <a:srgbClr val="FF0000"/>
                </a:solidFill>
              </a:rPr>
              <a:t>color</a:t>
            </a:r>
            <a:r>
              <a:rPr lang="en-US" altLang="zh-CN" sz="2400" dirty="0"/>
              <a:t> of each vertex visited</a:t>
            </a:r>
          </a:p>
          <a:p>
            <a:pPr lvl="1" eaLnBrk="1" hangingPunct="1"/>
            <a:r>
              <a:rPr lang="en-US" altLang="zh-CN" sz="2000" dirty="0">
                <a:solidFill>
                  <a:srgbClr val="00B050"/>
                </a:solidFill>
              </a:rPr>
              <a:t>WHITE</a:t>
            </a:r>
            <a:r>
              <a:rPr lang="en-US" altLang="zh-CN" sz="2000" dirty="0"/>
              <a:t>: undiscovered</a:t>
            </a:r>
          </a:p>
          <a:p>
            <a:pPr lvl="1" eaLnBrk="1" hangingPunct="1"/>
            <a:r>
              <a:rPr lang="en-US" altLang="zh-CN" sz="2000" dirty="0">
                <a:solidFill>
                  <a:srgbClr val="00B050"/>
                </a:solidFill>
              </a:rPr>
              <a:t>GRAY</a:t>
            </a:r>
            <a:r>
              <a:rPr lang="en-US" altLang="zh-CN" sz="2000" dirty="0"/>
              <a:t>: discovered but not finished processing</a:t>
            </a:r>
          </a:p>
          <a:p>
            <a:pPr lvl="1" eaLnBrk="1" hangingPunct="1"/>
            <a:r>
              <a:rPr lang="en-US" altLang="zh-CN" sz="2000" dirty="0">
                <a:solidFill>
                  <a:srgbClr val="00B050"/>
                </a:solidFill>
              </a:rPr>
              <a:t>BLACK</a:t>
            </a:r>
            <a:r>
              <a:rPr lang="en-US" altLang="zh-CN" sz="2000" dirty="0"/>
              <a:t>: finished processing</a:t>
            </a:r>
          </a:p>
          <a:p>
            <a:pPr eaLnBrk="1" hangingPunct="1"/>
            <a:r>
              <a:rPr lang="en-US" altLang="zh-CN" sz="2400" dirty="0" err="1">
                <a:solidFill>
                  <a:srgbClr val="0070C0"/>
                </a:solidFill>
              </a:rPr>
              <a:t>pred</a:t>
            </a:r>
            <a:r>
              <a:rPr lang="en-US" altLang="zh-CN" sz="2400" dirty="0">
                <a:solidFill>
                  <a:srgbClr val="0070C0"/>
                </a:solidFill>
              </a:rPr>
              <a:t>[u]</a:t>
            </a:r>
            <a:r>
              <a:rPr lang="en-US" altLang="zh-CN" sz="2400" dirty="0"/>
              <a:t>: the </a:t>
            </a:r>
            <a:r>
              <a:rPr lang="en-US" altLang="zh-CN" sz="2400" dirty="0">
                <a:solidFill>
                  <a:srgbClr val="FF0000"/>
                </a:solidFill>
              </a:rPr>
              <a:t>predecessor</a:t>
            </a:r>
            <a:r>
              <a:rPr lang="en-US" altLang="zh-CN" sz="2400" dirty="0"/>
              <a:t> pointer</a:t>
            </a:r>
          </a:p>
          <a:p>
            <a:pPr lvl="1" eaLnBrk="1" hangingPunct="1"/>
            <a:r>
              <a:rPr lang="en-US" altLang="zh-CN" sz="2000" dirty="0"/>
              <a:t>pointing back to the vertex from which u was discovered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Breadth-First Search (BFS)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417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400" dirty="0"/>
              <a:t>What does Breadth-First Search (BFS) do?</a:t>
            </a:r>
          </a:p>
          <a:p>
            <a:pPr eaLnBrk="1" hangingPunct="1"/>
            <a:r>
              <a:rPr lang="en-US" altLang="zh-CN" sz="2400" dirty="0"/>
              <a:t>Traverse all vertices in graph, and thereby</a:t>
            </a:r>
          </a:p>
          <a:p>
            <a:pPr eaLnBrk="1" hangingPunct="1"/>
            <a:r>
              <a:rPr lang="en-US" altLang="zh-CN" sz="2400" dirty="0"/>
              <a:t>Reveal properties of the graph</a:t>
            </a:r>
          </a:p>
          <a:p>
            <a:pPr eaLnBrk="1" hangingPunct="1"/>
            <a:endParaRPr lang="en-US" altLang="zh-CN" sz="2400" dirty="0"/>
          </a:p>
          <a:p>
            <a:pPr marL="0" indent="0" eaLnBrk="1" hangingPunct="1">
              <a:buNone/>
            </a:pPr>
            <a:r>
              <a:rPr lang="en-US" altLang="zh-CN" sz="2400" dirty="0"/>
              <a:t>Three arrays are used to keep information gathered during traversal</a:t>
            </a:r>
          </a:p>
          <a:p>
            <a:pPr eaLnBrk="1" hangingPunct="1"/>
            <a:r>
              <a:rPr lang="en-US" altLang="zh-CN" sz="2400" dirty="0">
                <a:solidFill>
                  <a:srgbClr val="0070C0"/>
                </a:solidFill>
              </a:rPr>
              <a:t>color[u]</a:t>
            </a:r>
            <a:r>
              <a:rPr lang="en-US" altLang="zh-CN" sz="2400" dirty="0"/>
              <a:t>: the </a:t>
            </a:r>
            <a:r>
              <a:rPr lang="en-US" altLang="zh-CN" sz="2400" dirty="0">
                <a:solidFill>
                  <a:srgbClr val="FF0000"/>
                </a:solidFill>
              </a:rPr>
              <a:t>color</a:t>
            </a:r>
            <a:r>
              <a:rPr lang="en-US" altLang="zh-CN" sz="2400" dirty="0"/>
              <a:t> of each vertex visited</a:t>
            </a:r>
          </a:p>
          <a:p>
            <a:pPr lvl="1" eaLnBrk="1" hangingPunct="1"/>
            <a:r>
              <a:rPr lang="en-US" altLang="zh-CN" sz="2000" dirty="0">
                <a:solidFill>
                  <a:srgbClr val="00B050"/>
                </a:solidFill>
              </a:rPr>
              <a:t>WHITE</a:t>
            </a:r>
            <a:r>
              <a:rPr lang="en-US" altLang="zh-CN" sz="2000" dirty="0"/>
              <a:t>: undiscovered</a:t>
            </a:r>
          </a:p>
          <a:p>
            <a:pPr lvl="1" eaLnBrk="1" hangingPunct="1"/>
            <a:r>
              <a:rPr lang="en-US" altLang="zh-CN" sz="2000" dirty="0">
                <a:solidFill>
                  <a:srgbClr val="00B050"/>
                </a:solidFill>
              </a:rPr>
              <a:t>GRAY</a:t>
            </a:r>
            <a:r>
              <a:rPr lang="en-US" altLang="zh-CN" sz="2000" dirty="0"/>
              <a:t>: discovered but not finished processing</a:t>
            </a:r>
          </a:p>
          <a:p>
            <a:pPr lvl="1" eaLnBrk="1" hangingPunct="1"/>
            <a:r>
              <a:rPr lang="en-US" altLang="zh-CN" sz="2000" dirty="0">
                <a:solidFill>
                  <a:srgbClr val="00B050"/>
                </a:solidFill>
              </a:rPr>
              <a:t>BLACK</a:t>
            </a:r>
            <a:r>
              <a:rPr lang="en-US" altLang="zh-CN" sz="2000" dirty="0"/>
              <a:t>: finished processing</a:t>
            </a:r>
          </a:p>
          <a:p>
            <a:pPr eaLnBrk="1" hangingPunct="1"/>
            <a:r>
              <a:rPr lang="en-US" altLang="zh-CN" sz="2400" dirty="0" err="1">
                <a:solidFill>
                  <a:srgbClr val="0070C0"/>
                </a:solidFill>
              </a:rPr>
              <a:t>pred</a:t>
            </a:r>
            <a:r>
              <a:rPr lang="en-US" altLang="zh-CN" sz="2400" dirty="0">
                <a:solidFill>
                  <a:srgbClr val="0070C0"/>
                </a:solidFill>
              </a:rPr>
              <a:t>[u]</a:t>
            </a:r>
            <a:r>
              <a:rPr lang="en-US" altLang="zh-CN" sz="2400" dirty="0"/>
              <a:t>: the </a:t>
            </a:r>
            <a:r>
              <a:rPr lang="en-US" altLang="zh-CN" sz="2400" dirty="0">
                <a:solidFill>
                  <a:srgbClr val="FF0000"/>
                </a:solidFill>
              </a:rPr>
              <a:t>predecessor</a:t>
            </a:r>
            <a:r>
              <a:rPr lang="en-US" altLang="zh-CN" sz="2400" dirty="0"/>
              <a:t> pointer</a:t>
            </a:r>
          </a:p>
          <a:p>
            <a:pPr lvl="1" eaLnBrk="1" hangingPunct="1"/>
            <a:r>
              <a:rPr lang="en-US" altLang="zh-CN" sz="2000" dirty="0"/>
              <a:t>pointing back to the vertex from which u was discovered</a:t>
            </a:r>
          </a:p>
          <a:p>
            <a:pPr eaLnBrk="1" hangingPunct="1"/>
            <a:r>
              <a:rPr lang="en-US" altLang="zh-CN" sz="2400" dirty="0">
                <a:solidFill>
                  <a:srgbClr val="0070C0"/>
                </a:solidFill>
              </a:rPr>
              <a:t>d[u]</a:t>
            </a:r>
            <a:r>
              <a:rPr lang="en-US" altLang="zh-CN" sz="2400" dirty="0"/>
              <a:t>: the </a:t>
            </a:r>
            <a:r>
              <a:rPr lang="en-US" altLang="zh-CN" sz="2400" dirty="0">
                <a:solidFill>
                  <a:srgbClr val="FF0000"/>
                </a:solidFill>
              </a:rPr>
              <a:t>distance</a:t>
            </a:r>
            <a:r>
              <a:rPr lang="en-US" altLang="zh-CN" sz="2400" dirty="0"/>
              <a:t> from the source to vertex u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Breadth-First Search (BFS)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82277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20" y="1484784"/>
            <a:ext cx="8664766" cy="4032448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70415"/>
            <a:ext cx="990738" cy="31436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647564" y="3619008"/>
            <a:ext cx="4644516" cy="175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619672" y="3429000"/>
            <a:ext cx="1512168" cy="380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5068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20" y="1484784"/>
            <a:ext cx="8664766" cy="4032448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70415"/>
            <a:ext cx="990738" cy="31436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1450637" y="4509120"/>
            <a:ext cx="1584176" cy="28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55262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20" y="1484784"/>
            <a:ext cx="8664766" cy="4032448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70415"/>
            <a:ext cx="990738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368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67" y="1196752"/>
            <a:ext cx="8319840" cy="4739352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72857"/>
            <a:ext cx="1524213" cy="3238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683568" y="2132856"/>
            <a:ext cx="5256584" cy="3672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6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67" y="1196752"/>
            <a:ext cx="8319840" cy="4739352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72857"/>
            <a:ext cx="1524213" cy="3238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1043608" y="2708920"/>
            <a:ext cx="4896544" cy="2880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21127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67" y="1196752"/>
            <a:ext cx="8319840" cy="4739352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72857"/>
            <a:ext cx="1524213" cy="3238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1043608" y="2924944"/>
            <a:ext cx="4896544" cy="2664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090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Graph Application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51740"/>
            <a:ext cx="6840760" cy="233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53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67" y="1196752"/>
            <a:ext cx="8319840" cy="4739352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72857"/>
            <a:ext cx="1524213" cy="3238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1043608" y="4690834"/>
            <a:ext cx="4896544" cy="8984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7698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67" y="1196752"/>
            <a:ext cx="8319840" cy="4739352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72857"/>
            <a:ext cx="1524213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531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67" y="1196752"/>
            <a:ext cx="8319840" cy="4739352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44"/>
          <a:stretch/>
        </p:blipFill>
        <p:spPr>
          <a:xfrm>
            <a:off x="395536" y="5949280"/>
            <a:ext cx="8136904" cy="879452"/>
          </a:xfr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72857"/>
            <a:ext cx="1524213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090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6" name="矩形 85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7" name="矩形 86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8" name="矩形 87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9" name="矩形 88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矩形 93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5" name="矩形 94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矩形 97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" name="矩形 9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99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矩形标注 8"/>
          <p:cNvSpPr>
            <a:spLocks noChangeArrowheads="1"/>
          </p:cNvSpPr>
          <p:nvPr/>
        </p:nvSpPr>
        <p:spPr bwMode="auto">
          <a:xfrm>
            <a:off x="4157682" y="2708920"/>
            <a:ext cx="2934598" cy="559509"/>
          </a:xfrm>
          <a:prstGeom prst="wedgeRectCallout">
            <a:avLst>
              <a:gd name="adj1" fmla="val -71054"/>
              <a:gd name="adj2" fmla="val 163065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Start from this vertex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5638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7110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0451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1573687" y="3234065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1" name="圆角矩形 70"/>
          <p:cNvSpPr/>
          <p:nvPr/>
        </p:nvSpPr>
        <p:spPr bwMode="auto">
          <a:xfrm>
            <a:off x="3106149" y="5176455"/>
            <a:ext cx="936104" cy="1368152"/>
          </a:xfrm>
          <a:prstGeom prst="roundRect">
            <a:avLst/>
          </a:prstGeom>
          <a:noFill/>
          <a:ln w="38100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1251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14170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57844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5744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BFS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79921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G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95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24070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91679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3203848" y="386104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0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715775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227944" y="386104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691679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203848" y="5301208"/>
            <a:ext cx="72000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4715775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6227944" y="530120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5" name="直接连接符 4"/>
          <p:cNvCxnSpPr>
            <a:stCxn id="2" idx="4"/>
            <a:endCxn id="23" idx="0"/>
          </p:cNvCxnSpPr>
          <p:nvPr/>
        </p:nvCxnSpPr>
        <p:spPr bwMode="auto">
          <a:xfrm>
            <a:off x="2051679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>
            <a:stCxn id="2" idx="6"/>
            <a:endCxn id="20" idx="2"/>
          </p:cNvCxnSpPr>
          <p:nvPr/>
        </p:nvCxnSpPr>
        <p:spPr bwMode="auto">
          <a:xfrm>
            <a:off x="2411679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stCxn id="20" idx="4"/>
            <a:endCxn id="24" idx="0"/>
          </p:cNvCxnSpPr>
          <p:nvPr/>
        </p:nvCxnSpPr>
        <p:spPr bwMode="auto">
          <a:xfrm>
            <a:off x="3563848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>
            <a:stCxn id="24" idx="7"/>
            <a:endCxn id="21" idx="3"/>
          </p:cNvCxnSpPr>
          <p:nvPr/>
        </p:nvCxnSpPr>
        <p:spPr bwMode="auto">
          <a:xfrm flipV="1">
            <a:off x="3818406" y="4475675"/>
            <a:ext cx="1002811" cy="93098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32"/>
          <p:cNvCxnSpPr>
            <a:stCxn id="21" idx="4"/>
            <a:endCxn id="25" idx="0"/>
          </p:cNvCxnSpPr>
          <p:nvPr/>
        </p:nvCxnSpPr>
        <p:spPr bwMode="auto">
          <a:xfrm>
            <a:off x="5075775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3924089" y="5661248"/>
            <a:ext cx="791927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>
            <a:stCxn id="21" idx="6"/>
            <a:endCxn id="22" idx="2"/>
          </p:cNvCxnSpPr>
          <p:nvPr/>
        </p:nvCxnSpPr>
        <p:spPr bwMode="auto">
          <a:xfrm>
            <a:off x="5435775" y="422108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5436015" y="5661248"/>
            <a:ext cx="792169" cy="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>
            <a:stCxn id="22" idx="4"/>
            <a:endCxn id="26" idx="0"/>
          </p:cNvCxnSpPr>
          <p:nvPr/>
        </p:nvCxnSpPr>
        <p:spPr bwMode="auto">
          <a:xfrm>
            <a:off x="6587944" y="4581128"/>
            <a:ext cx="0" cy="72008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1841182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623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5799" y="328498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18584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35696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3075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60313" y="60742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9127" y="908720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67544" y="1844824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674174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79921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23595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3674174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86539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30213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33722" y="1853617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7740352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536976" y="919209"/>
            <a:ext cx="86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04965" y="23090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14170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578445" y="230398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1" name="矩形标注 8"/>
          <p:cNvSpPr>
            <a:spLocks noChangeArrowheads="1"/>
          </p:cNvSpPr>
          <p:nvPr/>
        </p:nvSpPr>
        <p:spPr bwMode="auto">
          <a:xfrm>
            <a:off x="6948264" y="2659260"/>
            <a:ext cx="2134046" cy="1201788"/>
          </a:xfrm>
          <a:prstGeom prst="wedgeRectCallout">
            <a:avLst>
              <a:gd name="adj1" fmla="val -142236"/>
              <a:gd name="adj2" fmla="val -41431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All adjacencies of 2 have been traversed.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6477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UCLA">
  <a:themeElements>
    <a:clrScheme name="UCLA 12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FFFFFF"/>
      </a:accent1>
      <a:accent2>
        <a:srgbClr val="6699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5C8A8A"/>
      </a:accent6>
      <a:hlink>
        <a:srgbClr val="7E9CE8"/>
      </a:hlink>
      <a:folHlink>
        <a:srgbClr val="D8D8EC"/>
      </a:folHlink>
    </a:clrScheme>
    <a:fontScheme name="UCL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>
            <a:alpha val="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50" charset="-127"/>
            <a:cs typeface="Arial Unicode MS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>
            <a:alpha val="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50" charset="-127"/>
            <a:cs typeface="Arial Unicode MS" pitchFamily="50" charset="-127"/>
          </a:defRPr>
        </a:defPPr>
      </a:lstStyle>
    </a:lnDef>
  </a:objectDefaults>
  <a:extraClrSchemeLst>
    <a:extraClrScheme>
      <a:clrScheme name="UCLA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1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173683"/>
        </a:hlink>
        <a:folHlink>
          <a:srgbClr val="354B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2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FFFFFF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bsn05</Template>
  <TotalTime>76291</TotalTime>
  <Words>17545</Words>
  <Application>Microsoft Office PowerPoint</Application>
  <PresentationFormat>全屏显示(4:3)</PresentationFormat>
  <Paragraphs>7624</Paragraphs>
  <Slides>380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380</vt:i4>
      </vt:variant>
    </vt:vector>
  </HeadingPairs>
  <TitlesOfParts>
    <vt:vector size="392" baseType="lpstr">
      <vt:lpstr>Gulim</vt:lpstr>
      <vt:lpstr>等线</vt:lpstr>
      <vt:lpstr>等线 Light</vt:lpstr>
      <vt:lpstr>黑体</vt:lpstr>
      <vt:lpstr>Arial</vt:lpstr>
      <vt:lpstr>Calibri</vt:lpstr>
      <vt:lpstr>Cambria Math</vt:lpstr>
      <vt:lpstr>Tahoma</vt:lpstr>
      <vt:lpstr>Times New Roman</vt:lpstr>
      <vt:lpstr>Wingdings</vt:lpstr>
      <vt:lpstr>UCLA</vt:lpstr>
      <vt:lpstr>自定义设计方案</vt:lpstr>
      <vt:lpstr>PowerPoint 演示文稿</vt:lpstr>
      <vt:lpstr>Outline</vt:lpstr>
      <vt:lpstr>Outline</vt:lpstr>
      <vt:lpstr>Introduction to Part IV</vt:lpstr>
      <vt:lpstr>Introduction to Part IV</vt:lpstr>
      <vt:lpstr>Outline</vt:lpstr>
      <vt:lpstr>Graphs</vt:lpstr>
      <vt:lpstr>Graphs</vt:lpstr>
      <vt:lpstr>Graph Application</vt:lpstr>
      <vt:lpstr>Graph Application</vt:lpstr>
      <vt:lpstr>Graph Application</vt:lpstr>
      <vt:lpstr>Graph Application</vt:lpstr>
      <vt:lpstr>Graph Application</vt:lpstr>
      <vt:lpstr>Graph Application</vt:lpstr>
      <vt:lpstr>Graph Application</vt:lpstr>
      <vt:lpstr>Why Graph Algorithms?</vt:lpstr>
      <vt:lpstr>Why Graph Algorithms?</vt:lpstr>
      <vt:lpstr>Why Graph Algorithms?</vt:lpstr>
      <vt:lpstr>Why Graph Algorithms?</vt:lpstr>
      <vt:lpstr>Why Graph Algorithms?</vt:lpstr>
      <vt:lpstr>Why Graph Algorithms?</vt:lpstr>
      <vt:lpstr>Why Graph Algorithms?</vt:lpstr>
      <vt:lpstr>Why Graph Algorithms?</vt:lpstr>
      <vt:lpstr>Definition</vt:lpstr>
      <vt:lpstr>Definition</vt:lpstr>
      <vt:lpstr>Definition</vt:lpstr>
      <vt:lpstr>Definition</vt:lpstr>
      <vt:lpstr>Definition</vt:lpstr>
      <vt:lpstr>Definition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The Degree of a Vertex</vt:lpstr>
      <vt:lpstr>The Degree of a Vertex</vt:lpstr>
      <vt:lpstr>The Degree of a Vertex</vt:lpstr>
      <vt:lpstr>The Degree of a Vertex</vt:lpstr>
      <vt:lpstr>The Degree of a Vertex</vt:lpstr>
      <vt:lpstr>The Degree of a Vertex</vt:lpstr>
      <vt:lpstr>The Degree of a Vertex</vt:lpstr>
      <vt:lpstr>The Degree of a Vertex</vt:lpstr>
      <vt:lpstr>Path</vt:lpstr>
      <vt:lpstr>Path</vt:lpstr>
      <vt:lpstr>Path</vt:lpstr>
      <vt:lpstr>Path</vt:lpstr>
      <vt:lpstr>Path</vt:lpstr>
      <vt:lpstr>Path</vt:lpstr>
      <vt:lpstr>Path</vt:lpstr>
      <vt:lpstr>Path</vt:lpstr>
      <vt:lpstr>Cycle</vt:lpstr>
      <vt:lpstr>Cycle</vt:lpstr>
      <vt:lpstr>Cycle</vt:lpstr>
      <vt:lpstr>Cycle</vt:lpstr>
      <vt:lpstr>Cycle</vt:lpstr>
      <vt:lpstr>Cycle</vt:lpstr>
      <vt:lpstr>Connectivity</vt:lpstr>
      <vt:lpstr>Connectivity</vt:lpstr>
      <vt:lpstr>Connectivity</vt:lpstr>
      <vt:lpstr>Connectivity</vt:lpstr>
      <vt:lpstr>Subgraph</vt:lpstr>
      <vt:lpstr>Subgraph</vt:lpstr>
      <vt:lpstr>Subgraph</vt:lpstr>
      <vt:lpstr>Representations of Graphs: Adjacency List</vt:lpstr>
      <vt:lpstr>Representations of Graphs: Adjacency List</vt:lpstr>
      <vt:lpstr>Representations of Graphs: Adjacency List</vt:lpstr>
      <vt:lpstr>Representations of Graphs: Adjacency Matrix</vt:lpstr>
      <vt:lpstr>Representations of Graphs: Adjacency Matrix</vt:lpstr>
      <vt:lpstr>Outline</vt:lpstr>
      <vt:lpstr>The Breadth-First Search (BFS) Algorithm</vt:lpstr>
      <vt:lpstr>The Breadth-First Search (BFS) Algorithm</vt:lpstr>
      <vt:lpstr>The Breadth-First Search (BFS) Algorithm</vt:lpstr>
      <vt:lpstr>The Breadth-First Search (BFS) Algorithm</vt:lpstr>
      <vt:lpstr>The Breadth-First Search (BFS) Algorithm</vt:lpstr>
      <vt:lpstr>The Breadth-First Search (BFS) Algorithm</vt:lpstr>
      <vt:lpstr>The Breadth-First Search (BFS) Algorithm</vt:lpstr>
      <vt:lpstr>The Breadth-First Search (BFS) Algorithm</vt:lpstr>
      <vt:lpstr>The Breadth-First Search (BFS) Algorithm</vt:lpstr>
      <vt:lpstr>BFS Algorithm</vt:lpstr>
      <vt:lpstr>BFS Algorithm</vt:lpstr>
      <vt:lpstr>BFS Algorithm</vt:lpstr>
      <vt:lpstr>BFS Algorithm</vt:lpstr>
      <vt:lpstr>BFS Algorithm</vt:lpstr>
      <vt:lpstr>BFS Algorithm</vt:lpstr>
      <vt:lpstr>BFS Algorithm</vt:lpstr>
      <vt:lpstr>BFS Algorithm</vt:lpstr>
      <vt:lpstr>BFS Algorithm</vt:lpstr>
      <vt:lpstr>BFS Example</vt:lpstr>
      <vt:lpstr>BFS Example</vt:lpstr>
      <vt:lpstr>BFS Example</vt:lpstr>
      <vt:lpstr>BFS Example</vt:lpstr>
      <vt:lpstr>BFS Example</vt:lpstr>
      <vt:lpstr>BFS Example</vt:lpstr>
      <vt:lpstr>BFS Example</vt:lpstr>
      <vt:lpstr>BFS Example</vt:lpstr>
      <vt:lpstr>BFS Example</vt:lpstr>
      <vt:lpstr>BFS Example</vt:lpstr>
      <vt:lpstr>BFS Example</vt:lpstr>
      <vt:lpstr>BFS Example</vt:lpstr>
      <vt:lpstr>BFS Example</vt:lpstr>
      <vt:lpstr>BFS Example</vt:lpstr>
      <vt:lpstr>BFS Example</vt:lpstr>
      <vt:lpstr>BFS Example</vt:lpstr>
      <vt:lpstr>BFS Example</vt:lpstr>
      <vt:lpstr>BFS Example</vt:lpstr>
      <vt:lpstr>BFS Example</vt:lpstr>
      <vt:lpstr>BFS Example</vt:lpstr>
      <vt:lpstr>BFS Example</vt:lpstr>
      <vt:lpstr>BFS Example</vt:lpstr>
      <vt:lpstr>BFS Example</vt:lpstr>
      <vt:lpstr>BFS Example</vt:lpstr>
      <vt:lpstr>BFS Example</vt:lpstr>
      <vt:lpstr>BFS Example</vt:lpstr>
      <vt:lpstr>BFS Example</vt:lpstr>
      <vt:lpstr>BFS Example</vt:lpstr>
      <vt:lpstr>BFS Example</vt:lpstr>
      <vt:lpstr>BFS Example</vt:lpstr>
      <vt:lpstr>BFS Example</vt:lpstr>
      <vt:lpstr>BFS Example</vt:lpstr>
      <vt:lpstr>Running Time of BFS</vt:lpstr>
      <vt:lpstr>Running Time of BFS</vt:lpstr>
      <vt:lpstr>Running Time of BFS</vt:lpstr>
      <vt:lpstr>Running Time of BFS</vt:lpstr>
      <vt:lpstr>回顾：“啤酒-尿布”与数据挖掘</vt:lpstr>
      <vt:lpstr>An Application of BFS: Apriori Algorithm</vt:lpstr>
      <vt:lpstr>An Application of BFS: Apriori Algorithm</vt:lpstr>
      <vt:lpstr>An Application of BFS: Apriori Algorithm</vt:lpstr>
      <vt:lpstr>An Application of BFS: Apriori Algorithm</vt:lpstr>
      <vt:lpstr>An Application of BFS: Apriori Algorithm</vt:lpstr>
      <vt:lpstr>Outline</vt:lpstr>
      <vt:lpstr>The Depth-First Search (DFS) Algorithm</vt:lpstr>
      <vt:lpstr>The Depth-First Search (DFS) Algorithm</vt:lpstr>
      <vt:lpstr>The Depth-First Search (DFS) Algorithm</vt:lpstr>
      <vt:lpstr>The Depth-First Search (DFS) Algorithm</vt:lpstr>
      <vt:lpstr>The Depth-First Search (DFS) Algorithm</vt:lpstr>
      <vt:lpstr>The Depth-First Search (DFS) Algorithm</vt:lpstr>
      <vt:lpstr>The Depth-First Search (DFS) Algorithm</vt:lpstr>
      <vt:lpstr>The Depth-First Search (DFS) Algorithm</vt:lpstr>
      <vt:lpstr>The Depth-First Search (DFS) Algorithm</vt:lpstr>
      <vt:lpstr>The Depth-First Search (DFS) Algorithm</vt:lpstr>
      <vt:lpstr>The DFS Algorithm</vt:lpstr>
      <vt:lpstr>The DFS Algorithm</vt:lpstr>
      <vt:lpstr>DFS Algorithm</vt:lpstr>
      <vt:lpstr>DFS Algorithm</vt:lpstr>
      <vt:lpstr>DFS Algorithm</vt:lpstr>
      <vt:lpstr>DFS Algorithm</vt:lpstr>
      <vt:lpstr>DFS Algorithm</vt:lpstr>
      <vt:lpstr>DFS Algorithm</vt:lpstr>
      <vt:lpstr>DFS Algorithm</vt:lpstr>
      <vt:lpstr>DFS Algorithm</vt:lpstr>
      <vt:lpstr>DFS Algorithm</vt:lpstr>
      <vt:lpstr>DFS Algorithm</vt:lpstr>
      <vt:lpstr>DFS Algorithm</vt:lpstr>
      <vt:lpstr>DFS Algorithm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DFS Example</vt:lpstr>
      <vt:lpstr>Running Time of DFS</vt:lpstr>
      <vt:lpstr>Running Time of DFS</vt:lpstr>
      <vt:lpstr>Running Time of DFS</vt:lpstr>
      <vt:lpstr>Running Time of DFS</vt:lpstr>
      <vt:lpstr>Running Time of DFS</vt:lpstr>
      <vt:lpstr>Running Time of DFS</vt:lpstr>
      <vt:lpstr>Time-Stamp (Parenthesis) Structure</vt:lpstr>
      <vt:lpstr>Time-Stamp (Parenthesis) Structure</vt:lpstr>
      <vt:lpstr>Time-Stamp (Parenthesis) Structure</vt:lpstr>
      <vt:lpstr>Time-Stamp (Parenthesis) Structure</vt:lpstr>
      <vt:lpstr>Time-Stamp (Parenthesis) Structure</vt:lpstr>
      <vt:lpstr>Time-Stamp (Parenthesis) Structure</vt:lpstr>
      <vt:lpstr>Time-Stamp (Parenthesis) Structure</vt:lpstr>
      <vt:lpstr>Time-Stamp (Parenthesis) Structure</vt:lpstr>
      <vt:lpstr>Proof</vt:lpstr>
      <vt:lpstr>Proof</vt:lpstr>
      <vt:lpstr>Proof</vt:lpstr>
      <vt:lpstr>Proof</vt:lpstr>
      <vt:lpstr>Proof</vt:lpstr>
      <vt:lpstr>Proof</vt:lpstr>
      <vt:lpstr>Proof</vt:lpstr>
      <vt:lpstr>Proof</vt:lpstr>
      <vt:lpstr>Proof</vt:lpstr>
      <vt:lpstr>Tree Structure</vt:lpstr>
      <vt:lpstr>Tree Structure</vt:lpstr>
      <vt:lpstr>Tree Structure</vt:lpstr>
      <vt:lpstr>Tree Structure</vt:lpstr>
      <vt:lpstr>Tree Structure</vt:lpstr>
      <vt:lpstr>Tree Structure</vt:lpstr>
      <vt:lpstr>Tree Structure</vt:lpstr>
      <vt:lpstr>Tree Structure</vt:lpstr>
      <vt:lpstr>Tree Structure</vt:lpstr>
      <vt:lpstr>Tree Structure</vt:lpstr>
      <vt:lpstr>Tree Structure</vt:lpstr>
      <vt:lpstr>Outline</vt:lpstr>
      <vt:lpstr>Directed Graph</vt:lpstr>
      <vt:lpstr>Directed Graph</vt:lpstr>
      <vt:lpstr>Directed Graph</vt:lpstr>
      <vt:lpstr>Directed Graph</vt:lpstr>
      <vt:lpstr>Directed Graph</vt:lpstr>
      <vt:lpstr>Usage of Directed Graph</vt:lpstr>
      <vt:lpstr>Usage of Directed Graph</vt:lpstr>
      <vt:lpstr>Usage of Directed Graph</vt:lpstr>
      <vt:lpstr>Usage of Directed Graph</vt:lpstr>
      <vt:lpstr>An Example</vt:lpstr>
      <vt:lpstr>Topological Sort</vt:lpstr>
      <vt:lpstr>Topological Sort</vt:lpstr>
      <vt:lpstr>Topological Sort</vt:lpstr>
      <vt:lpstr>Topological Sort</vt:lpstr>
      <vt:lpstr>Topological Sort</vt:lpstr>
      <vt:lpstr>Topological Sort Algorithm</vt:lpstr>
      <vt:lpstr>Topological Sort Algorithm</vt:lpstr>
      <vt:lpstr>Topological Sort Algorithm</vt:lpstr>
      <vt:lpstr>Topological Sort Algorithm</vt:lpstr>
      <vt:lpstr>Topological Sort Algorithm</vt:lpstr>
      <vt:lpstr>Topological Sort Algorithm</vt:lpstr>
      <vt:lpstr>Topological Sort Algorithm</vt:lpstr>
      <vt:lpstr>Topological Sort Algorithm</vt:lpstr>
      <vt:lpstr>Topological Sort Example</vt:lpstr>
      <vt:lpstr>Topological Sort Example</vt:lpstr>
      <vt:lpstr>Topological Sort Example</vt:lpstr>
      <vt:lpstr>Topological Sort Example</vt:lpstr>
      <vt:lpstr>Topological Sort Example</vt:lpstr>
      <vt:lpstr>Topological Sort Example</vt:lpstr>
      <vt:lpstr>Topological Sort Example</vt:lpstr>
      <vt:lpstr>Topological Sort Example</vt:lpstr>
      <vt:lpstr>Topological Sort Example</vt:lpstr>
      <vt:lpstr>Topological Sort Example</vt:lpstr>
      <vt:lpstr>Topological Sort Example</vt:lpstr>
      <vt:lpstr>Topological Sort Example</vt:lpstr>
      <vt:lpstr>Topological Sort Example</vt:lpstr>
      <vt:lpstr>Topological Sort Example</vt:lpstr>
      <vt:lpstr>Topological Sort Example</vt:lpstr>
      <vt:lpstr>Topological Sort Example</vt:lpstr>
      <vt:lpstr>Topological Sort Example</vt:lpstr>
      <vt:lpstr>Topological Sort Example</vt:lpstr>
      <vt:lpstr>Topological Sort Example</vt:lpstr>
      <vt:lpstr>Topological Sort Example</vt:lpstr>
      <vt:lpstr>Topological Sort Example</vt:lpstr>
      <vt:lpstr>Topological Sort Example</vt:lpstr>
      <vt:lpstr>Outline</vt:lpstr>
      <vt:lpstr>Correctness of Topological Sort Algorithm</vt:lpstr>
      <vt:lpstr>Correctness of Topological Sort Algorithm</vt:lpstr>
      <vt:lpstr>Topological Sort: Complexity</vt:lpstr>
      <vt:lpstr>Topological Sort: Complexity</vt:lpstr>
      <vt:lpstr>Topological Sort: Complexity</vt:lpstr>
      <vt:lpstr>Topological Sort: Complexity</vt:lpstr>
      <vt:lpstr>Outline</vt:lpstr>
      <vt:lpstr>Strongly Connected Components</vt:lpstr>
      <vt:lpstr>Strongly Connected Components</vt:lpstr>
      <vt:lpstr>Strongly Connected Components</vt:lpstr>
      <vt:lpstr>Strongly Connected Components</vt:lpstr>
      <vt:lpstr>Example</vt:lpstr>
      <vt:lpstr>Example</vt:lpstr>
      <vt:lpstr>Example</vt:lpstr>
      <vt:lpstr>Example</vt:lpstr>
      <vt:lpstr>SCCs are Disjoint</vt:lpstr>
      <vt:lpstr>SCCs are Disjoint</vt:lpstr>
      <vt:lpstr>SCCs are Disjoint</vt:lpstr>
      <vt:lpstr>SCCs are Disjoint</vt:lpstr>
      <vt:lpstr>SCCs are Disjoint</vt:lpstr>
      <vt:lpstr>SCCs are Disjoint</vt:lpstr>
      <vt:lpstr>The Problem of Finding SCCs</vt:lpstr>
      <vt:lpstr>The Problem of Finding SCCs</vt:lpstr>
      <vt:lpstr>The Problem of Finding SCCs</vt:lpstr>
      <vt:lpstr>The Problem of Finding SCCs</vt:lpstr>
      <vt:lpstr>The Algorithm of Finding SCCs</vt:lpstr>
      <vt:lpstr>Algorithm</vt:lpstr>
      <vt:lpstr>SCC Example</vt:lpstr>
      <vt:lpstr>SCC Example</vt:lpstr>
      <vt:lpstr>Algorithm</vt:lpstr>
      <vt:lpstr>Algorithm</vt:lpstr>
      <vt:lpstr>Algorithm</vt:lpstr>
      <vt:lpstr>SCC Example</vt:lpstr>
      <vt:lpstr>SCC Example</vt:lpstr>
      <vt:lpstr>SCC Example</vt:lpstr>
      <vt:lpstr>SCC Example</vt:lpstr>
      <vt:lpstr>SCC Example</vt:lpstr>
      <vt:lpstr>SCC Example</vt:lpstr>
      <vt:lpstr>SCC Example</vt:lpstr>
      <vt:lpstr>SCC Example</vt:lpstr>
      <vt:lpstr>SCC Example</vt:lpstr>
      <vt:lpstr>SCC Example</vt:lpstr>
      <vt:lpstr>SCC Example</vt:lpstr>
      <vt:lpstr>SCC Example</vt:lpstr>
      <vt:lpstr>Algorithm</vt:lpstr>
      <vt:lpstr>Algorithm</vt:lpstr>
      <vt:lpstr>Algorithm</vt:lpstr>
      <vt:lpstr>Algorithm</vt:lpstr>
      <vt:lpstr>SCC Example</vt:lpstr>
      <vt:lpstr>SCC Example</vt:lpstr>
      <vt:lpstr>SCC Example</vt:lpstr>
      <vt:lpstr>SCC Example</vt:lpstr>
      <vt:lpstr>SCC Example</vt:lpstr>
      <vt:lpstr>SCC Example</vt:lpstr>
      <vt:lpstr>SCC Example</vt:lpstr>
      <vt:lpstr>SCC Example</vt:lpstr>
      <vt:lpstr>SCC Example</vt:lpstr>
      <vt:lpstr>SCC Example</vt:lpstr>
      <vt:lpstr>SCC Example</vt:lpstr>
      <vt:lpstr>SCC Example</vt:lpstr>
      <vt:lpstr>SCC Example</vt:lpstr>
      <vt:lpstr>Pseudocode</vt:lpstr>
      <vt:lpstr>Pseudocode</vt:lpstr>
      <vt:lpstr>Pseudocode</vt:lpstr>
      <vt:lpstr>Pseudocode</vt:lpstr>
      <vt:lpstr>Pseudocode</vt:lpstr>
      <vt:lpstr>Pseudocode</vt:lpstr>
      <vt:lpstr>Pseudocode</vt:lpstr>
      <vt:lpstr>Pseudocode</vt:lpstr>
      <vt:lpstr>Outline</vt:lpstr>
      <vt:lpstr>Time Analysis</vt:lpstr>
      <vt:lpstr>Time Analysis</vt:lpstr>
      <vt:lpstr>Time Analysis</vt:lpstr>
      <vt:lpstr>Time Analysis</vt:lpstr>
      <vt:lpstr>SCC Graph</vt:lpstr>
      <vt:lpstr>SCC Graph</vt:lpstr>
      <vt:lpstr>SCC Graph</vt:lpstr>
      <vt:lpstr>SCC Graph</vt:lpstr>
      <vt:lpstr>SCC Graph - Example </vt:lpstr>
      <vt:lpstr>SCC Graph </vt:lpstr>
      <vt:lpstr>SCC Graph </vt:lpstr>
      <vt:lpstr>SCC Graph </vt:lpstr>
      <vt:lpstr>SCC Graph </vt:lpstr>
      <vt:lpstr>SCC Graph - Example </vt:lpstr>
      <vt:lpstr>DFS in a Sink SCC</vt:lpstr>
      <vt:lpstr>DFS in a Sink SCC</vt:lpstr>
      <vt:lpstr>DFS in a Sink SCC - Example</vt:lpstr>
      <vt:lpstr>Finding SCCs - The Strategy</vt:lpstr>
      <vt:lpstr>Finding SCCs - Example</vt:lpstr>
      <vt:lpstr>Finding SCCs - Example</vt:lpstr>
      <vt:lpstr>Finding SCCs - Example</vt:lpstr>
      <vt:lpstr>Correctness</vt:lpstr>
      <vt:lpstr>Correctness - Example</vt:lpstr>
      <vt:lpstr>Correctness</vt:lpstr>
      <vt:lpstr>PowerPoint 演示文稿</vt:lpstr>
    </vt:vector>
  </TitlesOfParts>
  <Company>Penn State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</dc:title>
  <dc:creator>Dongwon Lee</dc:creator>
  <cp:lastModifiedBy> </cp:lastModifiedBy>
  <cp:revision>3829</cp:revision>
  <cp:lastPrinted>2014-10-07T03:42:34Z</cp:lastPrinted>
  <dcterms:created xsi:type="dcterms:W3CDTF">2010-05-27T13:38:31Z</dcterms:created>
  <dcterms:modified xsi:type="dcterms:W3CDTF">2019-11-22T00:00:55Z</dcterms:modified>
</cp:coreProperties>
</file>